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77" r:id="rId4"/>
    <p:sldId id="268" r:id="rId5"/>
    <p:sldId id="271" r:id="rId6"/>
    <p:sldId id="273" r:id="rId7"/>
    <p:sldId id="269" r:id="rId8"/>
    <p:sldId id="258" r:id="rId9"/>
    <p:sldId id="266" r:id="rId10"/>
    <p:sldId id="270" r:id="rId11"/>
    <p:sldId id="267" r:id="rId12"/>
    <p:sldId id="272" r:id="rId13"/>
    <p:sldId id="257" r:id="rId14"/>
    <p:sldId id="256" r:id="rId15"/>
    <p:sldId id="275" r:id="rId16"/>
    <p:sldId id="276" r:id="rId17"/>
    <p:sldId id="260" r:id="rId18"/>
    <p:sldId id="261" r:id="rId19"/>
    <p:sldId id="262" r:id="rId20"/>
    <p:sldId id="263" r:id="rId21"/>
    <p:sldId id="264" r:id="rId22"/>
    <p:sldId id="259" r:id="rId23"/>
    <p:sldId id="265" r:id="rId24"/>
    <p:sldId id="282" r:id="rId25"/>
  </p:sldIdLst>
  <p:sldSz cx="6858000" cy="9144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2C73"/>
    <a:srgbClr val="F0AC02"/>
    <a:srgbClr val="F204E1"/>
    <a:srgbClr val="AD03A1"/>
    <a:srgbClr val="FD6FF3"/>
    <a:srgbClr val="990000"/>
    <a:srgbClr val="26FAF5"/>
    <a:srgbClr val="03B19C"/>
    <a:srgbClr val="C7DCFD"/>
    <a:srgbClr val="9DC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>
      <p:cViewPr>
        <p:scale>
          <a:sx n="70" d="100"/>
          <a:sy n="70" d="100"/>
        </p:scale>
        <p:origin x="-2538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540001"/>
            <a:ext cx="5657850" cy="3458633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6096000"/>
            <a:ext cx="4846320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6C83-1C0E-4AFC-822E-7FEE34C42278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5EF-6B3E-49EA-9247-EBB2D3AAB8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6C83-1C0E-4AFC-822E-7FEE34C42278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5EF-6B3E-49EA-9247-EBB2D3AAB8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314450" cy="7802033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6C83-1C0E-4AFC-822E-7FEE34C42278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5EF-6B3E-49EA-9247-EBB2D3AAB8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6C83-1C0E-4AFC-822E-7FEE34C42278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5EF-6B3E-49EA-9247-EBB2D3AAB8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7315200"/>
            <a:ext cx="5744765" cy="1557867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5137151"/>
            <a:ext cx="4601765" cy="21780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6C83-1C0E-4AFC-822E-7FEE34C42278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5EF-6B3E-49EA-9247-EBB2D3AAB8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048256"/>
            <a:ext cx="2743200" cy="6120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4700" y="2048256"/>
            <a:ext cx="2743200" cy="6120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6C83-1C0E-4AFC-822E-7FEE34C42278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5EF-6B3E-49EA-9247-EBB2D3AAB8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274320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274320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4700" y="2046817"/>
            <a:ext cx="274320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4700" y="2899833"/>
            <a:ext cx="274320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6C83-1C0E-4AFC-822E-7FEE34C42278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5EF-6B3E-49EA-9247-EBB2D3AAB8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6C83-1C0E-4AFC-822E-7FEE34C42278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5EF-6B3E-49EA-9247-EBB2D3AAB8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6C83-1C0E-4AFC-822E-7FEE34C42278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5EF-6B3E-49EA-9247-EBB2D3AAB81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7327392"/>
            <a:ext cx="5829300" cy="79248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8128000"/>
            <a:ext cx="5829301" cy="812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6C83-1C0E-4AFC-822E-7FEE34C42278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15EF-6B3E-49EA-9247-EBB2D3AAB81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508000"/>
            <a:ext cx="5829300" cy="659045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7327037"/>
            <a:ext cx="5829300" cy="792835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343650" cy="731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314" y="8128000"/>
            <a:ext cx="5829300" cy="81686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6C83-1C0E-4AFC-822E-7FEE34C42278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15EF-6B3E-49EA-9247-EBB2D3AAB81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715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7150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43650" y="0"/>
            <a:ext cx="51435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43650" y="7315200"/>
            <a:ext cx="51435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8841" y="7531947"/>
            <a:ext cx="411480" cy="52832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35315EF-6B3E-49EA-9247-EBB2D3AAB81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4999726" y="5505027"/>
            <a:ext cx="31563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4952314" y="2301240"/>
            <a:ext cx="325119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9206C83-1C0E-4AFC-822E-7FEE34C42278}" type="datetimeFigureOut">
              <a:rPr lang="pt-BR" smtClean="0"/>
              <a:t>22/08/2018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microsoft.com/office/2007/relationships/hdphoto" Target="../media/hdphoto14.wdp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6.wdp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12" Type="http://schemas.microsoft.com/office/2007/relationships/hdphoto" Target="../media/hdphoto2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microsoft.com/office/2007/relationships/hdphoto" Target="../media/hdphoto20.wdp"/><Relationship Id="rId4" Type="http://schemas.microsoft.com/office/2007/relationships/hdphoto" Target="../media/hdphoto18.wdp"/><Relationship Id="rId9" Type="http://schemas.openxmlformats.org/officeDocument/2006/relationships/image" Target="../media/image61.png"/><Relationship Id="rId14" Type="http://schemas.microsoft.com/office/2007/relationships/hdphoto" Target="../media/hdphoto2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5.wdp"/><Relationship Id="rId5" Type="http://schemas.openxmlformats.org/officeDocument/2006/relationships/image" Target="../media/image72.png"/><Relationship Id="rId4" Type="http://schemas.microsoft.com/office/2007/relationships/hdphoto" Target="../media/hdphoto2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8.wdp"/><Relationship Id="rId5" Type="http://schemas.openxmlformats.org/officeDocument/2006/relationships/image" Target="../media/image75.png"/><Relationship Id="rId4" Type="http://schemas.microsoft.com/office/2007/relationships/hdphoto" Target="../media/hdphoto2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0.wdp"/><Relationship Id="rId5" Type="http://schemas.openxmlformats.org/officeDocument/2006/relationships/image" Target="../media/image77.png"/><Relationship Id="rId4" Type="http://schemas.microsoft.com/office/2007/relationships/hdphoto" Target="../media/hdphoto29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2.wdp"/><Relationship Id="rId3" Type="http://schemas.microsoft.com/office/2007/relationships/hdphoto" Target="../media/hdphoto31.wdp"/><Relationship Id="rId7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6.wdp"/><Relationship Id="rId5" Type="http://schemas.openxmlformats.org/officeDocument/2006/relationships/image" Target="../media/image73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4.wdp"/><Relationship Id="rId5" Type="http://schemas.openxmlformats.org/officeDocument/2006/relationships/image" Target="../media/image82.png"/><Relationship Id="rId4" Type="http://schemas.microsoft.com/office/2007/relationships/hdphoto" Target="../media/hdphoto3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4.png"/><Relationship Id="rId7" Type="http://schemas.openxmlformats.org/officeDocument/2006/relationships/image" Target="../media/image8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microsoft.com/office/2007/relationships/hdphoto" Target="../media/hdphoto36.wdp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microsoft.com/office/2007/relationships/hdphoto" Target="../media/hdphoto8.wdp"/><Relationship Id="rId9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microsoft.com/office/2007/relationships/hdphoto" Target="../media/hdphoto37.wdp"/><Relationship Id="rId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4.png"/><Relationship Id="rId7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8.wdp"/><Relationship Id="rId4" Type="http://schemas.openxmlformats.org/officeDocument/2006/relationships/image" Target="../media/image34.png"/><Relationship Id="rId9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10" Type="http://schemas.microsoft.com/office/2007/relationships/hdphoto" Target="../media/hdphoto13.wdp"/><Relationship Id="rId4" Type="http://schemas.microsoft.com/office/2007/relationships/hdphoto" Target="../media/hdphoto11.wdp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5000">
              <a:schemeClr val="tx2">
                <a:lumMod val="5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6389" l="0" r="98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339752"/>
            <a:ext cx="6192688" cy="610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715000" cy="1901560"/>
          </a:xfrm>
        </p:spPr>
        <p:txBody>
          <a:bodyPr/>
          <a:lstStyle/>
          <a:p>
            <a:pPr algn="ctr"/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1800" b="1" dirty="0" smtClean="0">
                <a:solidFill>
                  <a:schemeClr val="bg1"/>
                </a:solidFill>
              </a:rPr>
              <a:t>Prefeitura municipal de Ipiranga-PR</a:t>
            </a:r>
            <a:br>
              <a:rPr lang="pt-BR" sz="1800" b="1" dirty="0" smtClean="0">
                <a:solidFill>
                  <a:schemeClr val="bg1"/>
                </a:solidFill>
              </a:rPr>
            </a:br>
            <a:r>
              <a:rPr lang="pt-BR" sz="1800" b="1" dirty="0" smtClean="0">
                <a:solidFill>
                  <a:schemeClr val="bg1"/>
                </a:solidFill>
              </a:rPr>
              <a:t>Secretaria de Agropecuária e </a:t>
            </a:r>
            <a:br>
              <a:rPr lang="pt-BR" sz="1800" b="1" dirty="0" smtClean="0">
                <a:solidFill>
                  <a:schemeClr val="bg1"/>
                </a:solidFill>
              </a:rPr>
            </a:br>
            <a:r>
              <a:rPr lang="pt-BR" sz="1800" b="1" dirty="0" smtClean="0">
                <a:solidFill>
                  <a:schemeClr val="bg1"/>
                </a:solidFill>
              </a:rPr>
              <a:t>Secretaria de Educação</a:t>
            </a:r>
            <a:br>
              <a:rPr lang="pt-BR" sz="1800" b="1" dirty="0" smtClean="0">
                <a:solidFill>
                  <a:schemeClr val="bg1"/>
                </a:solidFill>
              </a:rPr>
            </a:br>
            <a:r>
              <a:rPr lang="pt-BR" sz="1800" b="1" dirty="0" smtClean="0">
                <a:solidFill>
                  <a:schemeClr val="bg1"/>
                </a:solidFill>
              </a:rPr>
              <a:t>GESTAO 2017-2020</a:t>
            </a:r>
            <a:r>
              <a:rPr lang="pt-BR" sz="2400" b="1" dirty="0" smtClean="0">
                <a:solidFill>
                  <a:schemeClr val="bg1"/>
                </a:solidFill>
              </a:rPr>
              <a:t/>
            </a:r>
            <a:br>
              <a:rPr lang="pt-BR" sz="2400" b="1" dirty="0" smtClean="0">
                <a:solidFill>
                  <a:schemeClr val="bg1"/>
                </a:solidFill>
              </a:rPr>
            </a:b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51" l="0" r="100000">
                        <a14:foregroundMark x1="7598" y1="73913" x2="7598" y2="73913"/>
                        <a14:foregroundMark x1="16632" y1="79710" x2="16632" y2="79710"/>
                        <a14:foregroundMark x1="20945" y1="81159" x2="20945" y2="81159"/>
                        <a14:foregroundMark x1="28953" y1="85507" x2="28953" y2="85507"/>
                        <a14:foregroundMark x1="42505" y1="84058" x2="42505" y2="84058"/>
                        <a14:foregroundMark x1="43737" y1="84058" x2="43737" y2="84058"/>
                        <a14:foregroundMark x1="57700" y1="84058" x2="57700" y2="84058"/>
                        <a14:foregroundMark x1="61807" y1="84058" x2="61807" y2="84058"/>
                        <a14:foregroundMark x1="71663" y1="84058" x2="71663" y2="84058"/>
                        <a14:foregroundMark x1="71869" y1="84058" x2="71869" y2="84058"/>
                        <a14:foregroundMark x1="61602" y1="66667" x2="61602" y2="66667"/>
                        <a14:foregroundMark x1="62012" y1="75362" x2="62012" y2="75362"/>
                        <a14:foregroundMark x1="47023" y1="79710" x2="47023" y2="79710"/>
                        <a14:foregroundMark x1="50719" y1="79710" x2="50719" y2="79710"/>
                        <a14:foregroundMark x1="52977" y1="79710" x2="52977" y2="79710"/>
                        <a14:foregroundMark x1="55441" y1="75362" x2="55441" y2="75362"/>
                        <a14:foregroundMark x1="58111" y1="73913" x2="58111" y2="73913"/>
                        <a14:foregroundMark x1="60164" y1="73913" x2="60164" y2="73913"/>
                        <a14:foregroundMark x1="65708" y1="82609" x2="65708" y2="82609"/>
                        <a14:foregroundMark x1="66119" y1="82609" x2="66119" y2="82609"/>
                        <a14:foregroundMark x1="70226" y1="85507" x2="70226" y2="85507"/>
                        <a14:foregroundMark x1="67762" y1="79710" x2="67762" y2="79710"/>
                        <a14:foregroundMark x1="64887" y1="86957" x2="64887" y2="86957"/>
                        <a14:foregroundMark x1="64271" y1="88406" x2="64271" y2="88406"/>
                        <a14:foregroundMark x1="58932" y1="91304" x2="58932" y2="91304"/>
                        <a14:foregroundMark x1="52156" y1="91304" x2="52156" y2="91304"/>
                        <a14:foregroundMark x1="45175" y1="86957" x2="45175" y2="86957"/>
                        <a14:foregroundMark x1="83368" y1="92754" x2="83368" y2="92754"/>
                        <a14:foregroundMark x1="83368" y1="92754" x2="83368" y2="92754"/>
                        <a14:foregroundMark x1="90760" y1="66667" x2="90760" y2="66667"/>
                        <a14:foregroundMark x1="96715" y1="31884" x2="96715" y2="31884"/>
                        <a14:foregroundMark x1="95277" y1="56522" x2="95277" y2="56522"/>
                        <a14:foregroundMark x1="54620" y1="52174" x2="54620" y2="52174"/>
                        <a14:foregroundMark x1="73101" y1="63768" x2="73101" y2="63768"/>
                        <a14:foregroundMark x1="27310" y1="72464" x2="27310" y2="72464"/>
                        <a14:foregroundMark x1="6571" y1="11594" x2="6571" y2="11594"/>
                        <a14:foregroundMark x1="5133" y1="42029" x2="5133" y2="42029"/>
                        <a14:foregroundMark x1="4928" y1="57971" x2="4928" y2="57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4" y="0"/>
            <a:ext cx="5742136" cy="99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 rot="850710">
            <a:off x="1549665" y="6210862"/>
            <a:ext cx="4092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600" dirty="0" smtClean="0">
                <a:latin typeface="Rockwell Extra Bold" pitchFamily="18" charset="0"/>
              </a:rPr>
              <a:t>VETERINÁRIO MIRIM</a:t>
            </a:r>
            <a:endParaRPr lang="pt-BR" sz="2800" b="1" spc="600" dirty="0">
              <a:latin typeface="Rockwell Extra Bold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31" b="98454" l="0" r="99730">
                        <a14:foregroundMark x1="45676" y1="67526" x2="45676" y2="67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32" y="2195881"/>
            <a:ext cx="3948703" cy="414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-7218" y="8159420"/>
            <a:ext cx="6048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  <a:latin typeface="Rockwell Extra Bold" pitchFamily="18" charset="0"/>
              </a:rPr>
              <a:t>GUARDA RESPONSÁVEL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  <a:latin typeface="Rockwell Extra Bold" pitchFamily="18" charset="0"/>
              </a:rPr>
              <a:t>CONTROLE POPULACIONAL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  <a:latin typeface="Rockwell Extra Bold" pitchFamily="18" charset="0"/>
              </a:rPr>
              <a:t>ZOONOSES</a:t>
            </a:r>
            <a:endParaRPr lang="pt-BR" b="1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072791" y="8172400"/>
            <a:ext cx="2785209" cy="971600"/>
          </a:xfrm>
          <a:prstGeom prst="roundRect">
            <a:avLst/>
          </a:prstGeom>
          <a:solidFill>
            <a:schemeClr val="bg1"/>
          </a:solidFill>
          <a:ln w="825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221088" y="826294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lgerian" pitchFamily="82" charset="0"/>
              </a:rPr>
              <a:t>Nome: _____________</a:t>
            </a:r>
          </a:p>
          <a:p>
            <a:r>
              <a:rPr lang="pt-BR" dirty="0" smtClean="0">
                <a:latin typeface="Algerian" pitchFamily="82" charset="0"/>
              </a:rPr>
              <a:t>___________________ </a:t>
            </a:r>
            <a:endParaRPr lang="pt-BR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53" y="1835696"/>
            <a:ext cx="2709957" cy="2241376"/>
          </a:xfrm>
          <a:prstGeom prst="rect">
            <a:avLst/>
          </a:prstGeom>
          <a:noFill/>
          <a:ln w="444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97"/>
            <a:ext cx="6309320" cy="73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 rot="20452126">
            <a:off x="-1161461" y="637052"/>
            <a:ext cx="5144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905"/>
                <a:gradFill>
                  <a:gsLst>
                    <a:gs pos="0">
                      <a:srgbClr val="F0AC02"/>
                    </a:gs>
                    <a:gs pos="78000">
                      <a:srgbClr val="FFC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CUIDADOS</a:t>
            </a:r>
            <a:r>
              <a:rPr lang="pt-BR" sz="5400" b="1" cap="none" spc="0" dirty="0" smtClean="0">
                <a:ln w="1905"/>
                <a:gradFill>
                  <a:gsLst>
                    <a:gs pos="0">
                      <a:srgbClr val="F0AC02"/>
                    </a:gs>
                    <a:gs pos="78000">
                      <a:srgbClr val="FFC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t-BR" sz="5400" b="1" cap="none" spc="0" dirty="0">
              <a:ln w="1905"/>
              <a:gradFill>
                <a:gsLst>
                  <a:gs pos="0">
                    <a:srgbClr val="F0AC02"/>
                  </a:gs>
                  <a:gs pos="78000">
                    <a:srgbClr val="FFC000"/>
                  </a:gs>
                  <a:gs pos="100000">
                    <a:srgbClr val="FFFF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1858194"/>
            <a:ext cx="2712777" cy="2241376"/>
          </a:xfrm>
          <a:prstGeom prst="rect">
            <a:avLst/>
          </a:prstGeom>
          <a:noFill/>
          <a:ln w="444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4" y="4283968"/>
            <a:ext cx="4279751" cy="209450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6" y="6593415"/>
            <a:ext cx="4279751" cy="2287267"/>
          </a:xfrm>
          <a:prstGeom prst="rect">
            <a:avLst/>
          </a:prstGeom>
          <a:noFill/>
          <a:ln w="412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97"/>
            <a:ext cx="6309320" cy="73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7926" y1="23707" x2="77926" y2="23707"/>
                        <a14:backgroundMark x1="28094" y1="36207" x2="28094" y2="36207"/>
                        <a14:backgroundMark x1="13043" y1="38362" x2="13043" y2="38362"/>
                        <a14:backgroundMark x1="2007" y1="57328" x2="2007" y2="57328"/>
                        <a14:backgroundMark x1="2676" y1="71552" x2="2676" y2="71552"/>
                        <a14:backgroundMark x1="3010" y1="86638" x2="3010" y2="86638"/>
                        <a14:backgroundMark x1="53512" y1="54741" x2="53512" y2="54741"/>
                        <a14:backgroundMark x1="53512" y1="41810" x2="53512" y2="41810"/>
                        <a14:backgroundMark x1="57860" y1="51724" x2="57860" y2="51724"/>
                        <a14:backgroundMark x1="92308" y1="51724" x2="92308" y2="51724"/>
                        <a14:backgroundMark x1="85953" y1="47414" x2="85953" y2="47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88" y="351069"/>
            <a:ext cx="3063999" cy="237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 rot="20180727">
            <a:off x="112036" y="1024625"/>
            <a:ext cx="36088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905"/>
                <a:gradFill>
                  <a:gsLst>
                    <a:gs pos="0">
                      <a:srgbClr val="03B19C"/>
                    </a:gs>
                    <a:gs pos="78000">
                      <a:srgbClr val="26FAF5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ALIMENTAÇÃO IDEAL</a:t>
            </a:r>
            <a:endParaRPr lang="pt-BR" sz="3600" b="1" cap="none" spc="0" dirty="0">
              <a:ln w="1905"/>
              <a:gradFill>
                <a:gsLst>
                  <a:gs pos="0">
                    <a:srgbClr val="03B19C"/>
                  </a:gs>
                  <a:gs pos="78000">
                    <a:srgbClr val="26FAF5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1816"/>
            <a:ext cx="2880320" cy="2066671"/>
          </a:xfrm>
          <a:prstGeom prst="rect">
            <a:avLst/>
          </a:prstGeom>
          <a:noFill/>
          <a:ln w="38100">
            <a:solidFill>
              <a:srgbClr val="26FAF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45" y="2974435"/>
            <a:ext cx="2604720" cy="1066118"/>
          </a:xfrm>
          <a:prstGeom prst="rect">
            <a:avLst/>
          </a:prstGeom>
          <a:noFill/>
          <a:ln w="38100">
            <a:solidFill>
              <a:srgbClr val="26FAF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10" y="4731102"/>
            <a:ext cx="2291878" cy="2119202"/>
          </a:xfrm>
          <a:prstGeom prst="rect">
            <a:avLst/>
          </a:prstGeom>
          <a:noFill/>
          <a:ln w="38100">
            <a:solidFill>
              <a:srgbClr val="26FAF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26" y="7255039"/>
            <a:ext cx="3330329" cy="1114641"/>
          </a:xfrm>
          <a:prstGeom prst="rect">
            <a:avLst/>
          </a:prstGeom>
          <a:noFill/>
          <a:ln w="38100">
            <a:solidFill>
              <a:srgbClr val="26FAF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4" y="5089366"/>
            <a:ext cx="2910924" cy="1402673"/>
          </a:xfrm>
          <a:prstGeom prst="rect">
            <a:avLst/>
          </a:prstGeom>
          <a:noFill/>
          <a:ln w="38100">
            <a:solidFill>
              <a:srgbClr val="26FAF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3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85" l="0" r="98671">
                        <a14:foregroundMark x1="62458" y1="9137" x2="62458" y2="9137"/>
                        <a14:foregroundMark x1="93023" y1="29949" x2="93023" y2="29949"/>
                        <a14:foregroundMark x1="72425" y1="88832" x2="72425" y2="88832"/>
                        <a14:backgroundMark x1="86711" y1="82741" x2="86711" y2="82741"/>
                        <a14:backgroundMark x1="83721" y1="92386" x2="83721" y2="92386"/>
                        <a14:backgroundMark x1="71096" y1="70558" x2="71096" y2="70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8" y="5143847"/>
            <a:ext cx="28670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68" l="0" r="99424">
                        <a14:foregroundMark x1="42363" y1="64725" x2="42363" y2="64725"/>
                        <a14:foregroundMark x1="46686" y1="53398" x2="46686" y2="53398"/>
                        <a14:foregroundMark x1="42939" y1="50485" x2="42939" y2="50485"/>
                        <a14:foregroundMark x1="40922" y1="59871" x2="40922" y2="59871"/>
                        <a14:foregroundMark x1="29971" y1="54369" x2="29971" y2="54369"/>
                        <a14:foregroundMark x1="25360" y1="49515" x2="25360" y2="49515"/>
                        <a14:backgroundMark x1="9222" y1="2265" x2="9222" y2="2265"/>
                        <a14:backgroundMark x1="16715" y1="4207" x2="16715" y2="4207"/>
                        <a14:backgroundMark x1="11239" y1="12298" x2="11239" y2="12298"/>
                        <a14:backgroundMark x1="8069" y1="31068" x2="8069" y2="31068"/>
                        <a14:backgroundMark x1="12968" y1="32362" x2="12968" y2="32362"/>
                        <a14:backgroundMark x1="13545" y1="31715" x2="13545" y2="31715"/>
                        <a14:backgroundMark x1="13545" y1="23948" x2="13545" y2="23948"/>
                        <a14:backgroundMark x1="8934" y1="20712" x2="8934" y2="20712"/>
                        <a14:backgroundMark x1="6916" y1="21036" x2="6916" y2="21036"/>
                        <a14:backgroundMark x1="6916" y1="30421" x2="6916" y2="30421"/>
                        <a14:backgroundMark x1="21326" y1="9061" x2="21326" y2="9061"/>
                        <a14:backgroundMark x1="23919" y1="21036" x2="23919" y2="21036"/>
                        <a14:backgroundMark x1="28818" y1="22654" x2="28818" y2="22654"/>
                        <a14:backgroundMark x1="30836" y1="27832" x2="30836" y2="27832"/>
                        <a14:backgroundMark x1="30836" y1="27832" x2="30836" y2="27832"/>
                        <a14:backgroundMark x1="36311" y1="33657" x2="36311" y2="33657"/>
                        <a14:backgroundMark x1="36311" y1="33657" x2="36311" y2="33657"/>
                        <a14:backgroundMark x1="36599" y1="2265" x2="36599" y2="2265"/>
                        <a14:backgroundMark x1="36599" y1="2265" x2="36599" y2="2265"/>
                        <a14:backgroundMark x1="47550" y1="8738" x2="47550" y2="8738"/>
                        <a14:backgroundMark x1="47550" y1="8738" x2="47550" y2="8738"/>
                        <a14:backgroundMark x1="44669" y1="8738" x2="44669" y2="8738"/>
                        <a14:backgroundMark x1="41210" y1="8091" x2="41210" y2="8091"/>
                        <a14:backgroundMark x1="30548" y1="4854" x2="30548" y2="4854"/>
                        <a14:backgroundMark x1="30548" y1="4854" x2="30548" y2="4854"/>
                        <a14:backgroundMark x1="38905" y1="5178" x2="38905" y2="5178"/>
                        <a14:backgroundMark x1="38617" y1="5178" x2="38617" y2="5178"/>
                        <a14:backgroundMark x1="36888" y1="5178" x2="36888" y2="5178"/>
                        <a14:backgroundMark x1="44669" y1="4531" x2="44669" y2="4531"/>
                        <a14:backgroundMark x1="44669" y1="9061" x2="44669" y2="9061"/>
                        <a14:backgroundMark x1="84150" y1="5178" x2="84150" y2="5178"/>
                        <a14:backgroundMark x1="88473" y1="10356" x2="88473" y2="10356"/>
                        <a14:backgroundMark x1="89625" y1="11974" x2="89625" y2="11974"/>
                        <a14:backgroundMark x1="94813" y1="16828" x2="94813" y2="16828"/>
                        <a14:backgroundMark x1="95389" y1="17799" x2="95389" y2="17799"/>
                        <a14:backgroundMark x1="96830" y1="29450" x2="96830" y2="29450"/>
                        <a14:backgroundMark x1="96830" y1="23301" x2="96830" y2="23301"/>
                        <a14:backgroundMark x1="89914" y1="20388" x2="89914" y2="20388"/>
                        <a14:backgroundMark x1="89914" y1="22654" x2="89914" y2="22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435"/>
          <a:stretch/>
        </p:blipFill>
        <p:spPr bwMode="auto">
          <a:xfrm>
            <a:off x="2920981" y="1213986"/>
            <a:ext cx="3305175" cy="219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97"/>
            <a:ext cx="6309320" cy="73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51144" y="655932"/>
            <a:ext cx="500703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600" b="1" dirty="0" smtClean="0">
                <a:ln w="1905"/>
                <a:gradFill>
                  <a:gsLst>
                    <a:gs pos="0">
                      <a:srgbClr val="00B050"/>
                    </a:gs>
                    <a:gs pos="78000">
                      <a:schemeClr val="tx2">
                        <a:lumMod val="50000"/>
                      </a:schemeClr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MANTENHA SEU ANIMAL SEMPRE LIMPO</a:t>
            </a:r>
            <a:r>
              <a:rPr lang="pt-BR" sz="5400" b="1" cap="none" spc="0" dirty="0" smtClean="0">
                <a:ln w="1905"/>
                <a:gradFill>
                  <a:gsLst>
                    <a:gs pos="0">
                      <a:srgbClr val="00B050"/>
                    </a:gs>
                    <a:gs pos="78000">
                      <a:schemeClr val="tx2">
                        <a:lumMod val="50000"/>
                      </a:schemeClr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t-BR" sz="5400" b="1" cap="none" spc="0" dirty="0">
              <a:ln w="1905"/>
              <a:gradFill>
                <a:gsLst>
                  <a:gs pos="0">
                    <a:srgbClr val="00B050"/>
                  </a:gs>
                  <a:gs pos="78000">
                    <a:schemeClr val="tx2">
                      <a:lumMod val="50000"/>
                    </a:schemeClr>
                  </a:gs>
                  <a:gs pos="100000">
                    <a:srgbClr val="FFFF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4756" y="3443636"/>
            <a:ext cx="5591400" cy="1631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Comic Sans MS" pitchFamily="66" charset="0"/>
              </a:rPr>
              <a:t>Dê banhos para manter seu animalzinho cheiroso, livre das pulgas  e carrapatos. Se seu cão ou gato já estiverem com pulgas e carrapatos procure um veterinário que irá indicar um remédio ou coleira.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1689" y="7020272"/>
            <a:ext cx="5681597" cy="16004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pt-BR" sz="2000" dirty="0" smtClean="0">
              <a:latin typeface="Comic Sans MS" pitchFamily="66" charset="0"/>
            </a:endParaRPr>
          </a:p>
          <a:p>
            <a:pPr algn="just"/>
            <a:r>
              <a:rPr lang="pt-BR" sz="2000" dirty="0" smtClean="0">
                <a:latin typeface="Comic Sans MS" pitchFamily="66" charset="0"/>
              </a:rPr>
              <a:t>A tosa é importante para que seu animal de estimação não sinta tanto calor no verão e evita o aparecimento de fungos.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62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3" y="6487988"/>
            <a:ext cx="1905140" cy="221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4"/>
            <a:ext cx="6309320" cy="67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1" y="1043608"/>
            <a:ext cx="241120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 explicativo em forma de nuvem 5"/>
          <p:cNvSpPr/>
          <p:nvPr/>
        </p:nvSpPr>
        <p:spPr>
          <a:xfrm>
            <a:off x="2461964" y="344561"/>
            <a:ext cx="3888431" cy="2237390"/>
          </a:xfrm>
          <a:prstGeom prst="cloudCallou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075035" y="681143"/>
            <a:ext cx="2696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 Narrow" pitchFamily="34" charset="0"/>
              </a:rPr>
              <a:t>O MÉDICO DOS ANIMAIS É O </a:t>
            </a:r>
            <a:r>
              <a:rPr lang="pt-BR" sz="1600" b="1" u="sng" dirty="0" smtClean="0">
                <a:latin typeface="Arial Narrow" pitchFamily="34" charset="0"/>
              </a:rPr>
              <a:t>VETERINÁRIO</a:t>
            </a:r>
            <a:r>
              <a:rPr lang="pt-BR" sz="1600" b="1" dirty="0" smtClean="0">
                <a:latin typeface="Arial Narrow" pitchFamily="34" charset="0"/>
              </a:rPr>
              <a:t>. ELE CUIDA DOS ANIMAIS DOENTES COM REMÉDIOS CERTOS E FAZ VACINAS PARA EVITAR QUE ELES PEGUEM DOENÇAS !</a:t>
            </a:r>
            <a:endParaRPr lang="pt-BR" sz="1600" b="1" dirty="0">
              <a:latin typeface="Arial Narrow" pitchFamily="34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182337" y="3793982"/>
            <a:ext cx="6021288" cy="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com Canto Diagonal Aparado 9"/>
          <p:cNvSpPr/>
          <p:nvPr/>
        </p:nvSpPr>
        <p:spPr>
          <a:xfrm>
            <a:off x="209102" y="3973579"/>
            <a:ext cx="2945557" cy="1512168"/>
          </a:xfrm>
          <a:prstGeom prst="snip2Diag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09103" y="4067944"/>
            <a:ext cx="2780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 Narrow" pitchFamily="34" charset="0"/>
              </a:rPr>
              <a:t>BRINQUE COM ELE TODO DIA E FAÇA CARINHO ! ELE É SEU MELHOR AMIGO E TAMBÉM ADORA APRENDER NOVOS TRUQUES</a:t>
            </a:r>
            <a:endParaRPr lang="pt-BR" sz="1600" b="1" dirty="0"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780" r="99512">
                        <a14:foregroundMark x1="64878" y1="91176" x2="64878" y2="91176"/>
                        <a14:foregroundMark x1="71220" y1="91176" x2="71220" y2="91176"/>
                        <a14:foregroundMark x1="40488" y1="94706" x2="40488" y2="94706"/>
                        <a14:foregroundMark x1="81951" y1="91765" x2="81951" y2="91765"/>
                        <a14:foregroundMark x1="30732" y1="94706" x2="30732" y2="94706"/>
                        <a14:foregroundMark x1="25854" y1="93529" x2="25854" y2="9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04" y="3795227"/>
            <a:ext cx="2436876" cy="202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ector de seta reta 12"/>
          <p:cNvCxnSpPr/>
          <p:nvPr/>
        </p:nvCxnSpPr>
        <p:spPr>
          <a:xfrm flipH="1">
            <a:off x="144016" y="6156176"/>
            <a:ext cx="5827396" cy="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 explicativo em forma de nuvem 13"/>
          <p:cNvSpPr/>
          <p:nvPr/>
        </p:nvSpPr>
        <p:spPr>
          <a:xfrm>
            <a:off x="2273683" y="6156176"/>
            <a:ext cx="3888431" cy="2237390"/>
          </a:xfrm>
          <a:prstGeom prst="cloudCallou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844583" y="6487988"/>
            <a:ext cx="2780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 Narrow" pitchFamily="34" charset="0"/>
              </a:rPr>
              <a:t>OS ANIMAIS TAMBÉM CRESCEM E ENVELHECEM. O AMOR QUE ELE SENTE POR VOCÊ TAMBÉM FICA MAIOR. NUNCA ABANDONE SEU CÃO OU GATO ADULTO</a:t>
            </a:r>
            <a:endParaRPr lang="pt-BR" sz="1600" b="1" dirty="0">
              <a:latin typeface="Arial Narrow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3" y="692239"/>
            <a:ext cx="1368152" cy="100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6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com Canto Diagonal Aparado 3"/>
          <p:cNvSpPr/>
          <p:nvPr/>
        </p:nvSpPr>
        <p:spPr>
          <a:xfrm>
            <a:off x="149743" y="893069"/>
            <a:ext cx="2808312" cy="1008112"/>
          </a:xfrm>
          <a:prstGeom prst="snip2Diag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4"/>
            <a:ext cx="6309320" cy="67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2765" y="866681"/>
            <a:ext cx="2780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 Narrow" pitchFamily="34" charset="0"/>
              </a:rPr>
              <a:t>ANIMAIS PRECISAM DE ESPAÇO!  NÃO PRENDA OS ANIMAIS EM CORRENTES OU ESPAÇOS PEQUENOS</a:t>
            </a:r>
            <a:endParaRPr lang="pt-BR" sz="1400" b="1" dirty="0">
              <a:latin typeface="Arial Narrow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57" l="0" r="100000">
                        <a14:foregroundMark x1="89136" y1="39171" x2="89136" y2="39171"/>
                        <a14:foregroundMark x1="92593" y1="36406" x2="92593" y2="36406"/>
                        <a14:foregroundMark x1="81728" y1="34101" x2="81728" y2="34101"/>
                        <a14:foregroundMark x1="84444" y1="36406" x2="84444" y2="36406"/>
                        <a14:foregroundMark x1="86173" y1="50230" x2="86173" y2="50230"/>
                        <a14:foregroundMark x1="88395" y1="29032" x2="88395" y2="29032"/>
                        <a14:foregroundMark x1="87901" y1="43779" x2="87901" y2="43779"/>
                        <a14:foregroundMark x1="94815" y1="67281" x2="94815" y2="67281"/>
                        <a14:foregroundMark x1="89136" y1="72811" x2="89136" y2="72811"/>
                        <a14:foregroundMark x1="77778" y1="65899" x2="77778" y2="65899"/>
                        <a14:foregroundMark x1="83457" y1="64055" x2="83457" y2="64055"/>
                        <a14:foregroundMark x1="83457" y1="58525" x2="83457" y2="58525"/>
                        <a14:foregroundMark x1="81235" y1="66359" x2="81235" y2="66359"/>
                        <a14:foregroundMark x1="75309" y1="72811" x2="75309" y2="72811"/>
                        <a14:foregroundMark x1="71852" y1="72811" x2="71852" y2="72811"/>
                        <a14:foregroundMark x1="68395" y1="72350" x2="68395" y2="72350"/>
                        <a14:foregroundMark x1="63457" y1="72350" x2="63457" y2="72350"/>
                        <a14:foregroundMark x1="60000" y1="77880" x2="60000" y2="77880"/>
                        <a14:foregroundMark x1="59753" y1="71429" x2="59753" y2="71429"/>
                        <a14:foregroundMark x1="54074" y1="75576" x2="54074" y2="75576"/>
                        <a14:foregroundMark x1="45432" y1="78802" x2="45432" y2="78802"/>
                        <a14:foregroundMark x1="68642" y1="66359" x2="68642" y2="66359"/>
                        <a14:foregroundMark x1="68642" y1="60829" x2="68642" y2="60829"/>
                        <a14:foregroundMark x1="73086" y1="59908" x2="73086" y2="59908"/>
                        <a14:foregroundMark x1="61728" y1="55300" x2="61728" y2="55300"/>
                        <a14:foregroundMark x1="60000" y1="47926" x2="60000" y2="47926"/>
                        <a14:foregroundMark x1="63210" y1="59908" x2="63210" y2="59908"/>
                        <a14:foregroundMark x1="79259" y1="50230" x2="79259" y2="50230"/>
                        <a14:foregroundMark x1="97778" y1="34101" x2="97778" y2="34101"/>
                        <a14:foregroundMark x1="87407" y1="57604" x2="87407" y2="57604"/>
                        <a14:foregroundMark x1="48889" y1="76037" x2="48889" y2="76037"/>
                        <a14:foregroundMark x1="41728" y1="77880" x2="41728" y2="77880"/>
                        <a14:foregroundMark x1="56543" y1="36406" x2="56543" y2="36406"/>
                        <a14:foregroundMark x1="12346" y1="18894" x2="12346" y2="18894"/>
                        <a14:foregroundMark x1="12346" y1="6452" x2="12346" y2="6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61" y="893069"/>
            <a:ext cx="2393278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de seta reta 6"/>
          <p:cNvCxnSpPr/>
          <p:nvPr/>
        </p:nvCxnSpPr>
        <p:spPr>
          <a:xfrm>
            <a:off x="252765" y="2123728"/>
            <a:ext cx="6021288" cy="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com Canto Diagonal Aparado 10"/>
          <p:cNvSpPr/>
          <p:nvPr/>
        </p:nvSpPr>
        <p:spPr>
          <a:xfrm>
            <a:off x="252765" y="4283968"/>
            <a:ext cx="2808312" cy="1171582"/>
          </a:xfrm>
          <a:prstGeom prst="snip2Diag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327728" y="2539949"/>
            <a:ext cx="2835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 Narrow" pitchFamily="34" charset="0"/>
              </a:rPr>
              <a:t>DAR UM PASSEIO COM SEU ANIMAL SÓ COM COLEIRA, ISSO EVITA QUE ELE SEJA ATROPELADO, SE PERCA E SEJA AGREDIDO.</a:t>
            </a:r>
            <a:endParaRPr lang="pt-BR" sz="1400" b="1" dirty="0">
              <a:latin typeface="Arial Narrow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40" y="2230438"/>
            <a:ext cx="155389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ector de seta reta 15"/>
          <p:cNvCxnSpPr/>
          <p:nvPr/>
        </p:nvCxnSpPr>
        <p:spPr>
          <a:xfrm flipH="1">
            <a:off x="349711" y="4139952"/>
            <a:ext cx="5827396" cy="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 explicativo em forma de nuvem 9"/>
          <p:cNvSpPr/>
          <p:nvPr/>
        </p:nvSpPr>
        <p:spPr>
          <a:xfrm>
            <a:off x="3027576" y="2335007"/>
            <a:ext cx="3291313" cy="1363993"/>
          </a:xfrm>
          <a:prstGeom prst="cloudCallou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266714" y="4501443"/>
            <a:ext cx="2780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 Narrow" pitchFamily="34" charset="0"/>
              </a:rPr>
              <a:t>MANTENHA ÁGUA LIMPA SEMPRE A DISPOSIÇÃO E RAÇÃO SUFICIENTE PARA ELE NÃO SENTIR FOME E SEDE</a:t>
            </a:r>
            <a:endParaRPr lang="pt-BR" sz="1400" b="1" dirty="0">
              <a:latin typeface="Arial Narrow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08" y="4392704"/>
            <a:ext cx="1834183" cy="117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xplosão 1 14"/>
          <p:cNvSpPr/>
          <p:nvPr/>
        </p:nvSpPr>
        <p:spPr>
          <a:xfrm>
            <a:off x="334568" y="5177833"/>
            <a:ext cx="6480720" cy="446449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flipH="1">
            <a:off x="1227197" y="6732240"/>
            <a:ext cx="49358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Comic Sans MS" pitchFamily="66" charset="0"/>
              </a:rPr>
              <a:t>Agora você é um GUARDIÃO RESPONSÁVEL dos animais</a:t>
            </a:r>
            <a:endParaRPr lang="pt-BR" sz="2600" b="1" dirty="0">
              <a:latin typeface="Comic Sans MS" pitchFamily="66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366"/>
          <a:stretch/>
        </p:blipFill>
        <p:spPr bwMode="auto">
          <a:xfrm>
            <a:off x="-62871" y="7380312"/>
            <a:ext cx="1705842" cy="17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910" r="94595">
                        <a14:backgroundMark x1="41441" y1="12821" x2="41441" y2="1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98" y="7380311"/>
            <a:ext cx="2146763" cy="175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96" b="96522" l="9910" r="981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80" y="7365714"/>
            <a:ext cx="2101151" cy="188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43" b="100000" l="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0"/>
          <a:stretch/>
        </p:blipFill>
        <p:spPr bwMode="auto">
          <a:xfrm rot="5400000" flipH="1">
            <a:off x="4905514" y="7231765"/>
            <a:ext cx="1959459" cy="185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3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18" l="0" r="100000">
                        <a14:foregroundMark x1="20980" y1="94624" x2="20980" y2="94624"/>
                        <a14:foregroundMark x1="13922" y1="93548" x2="13922" y2="93548"/>
                        <a14:foregroundMark x1="43333" y1="25269" x2="43333" y2="25269"/>
                        <a14:foregroundMark x1="45294" y1="22043" x2="45294" y2="22043"/>
                        <a14:foregroundMark x1="46078" y1="25806" x2="46078" y2="25806"/>
                        <a14:foregroundMark x1="46863" y1="18817" x2="46863" y2="18817"/>
                        <a14:foregroundMark x1="44510" y1="18817" x2="44510" y2="18817"/>
                        <a14:foregroundMark x1="90784" y1="71505" x2="90784" y2="71505"/>
                        <a14:foregroundMark x1="84902" y1="77957" x2="84902" y2="77957"/>
                        <a14:foregroundMark x1="86863" y1="69355" x2="86863" y2="69355"/>
                        <a14:foregroundMark x1="24510" y1="91935" x2="24510" y2="91935"/>
                        <a14:foregroundMark x1="18235" y1="91935" x2="18235" y2="91935"/>
                        <a14:foregroundMark x1="72745" y1="95161" x2="72745" y2="95161"/>
                        <a14:foregroundMark x1="82549" y1="95161" x2="82549" y2="95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42" y="6714308"/>
            <a:ext cx="3284984" cy="23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uxograma: Cartão 4"/>
          <p:cNvSpPr/>
          <p:nvPr/>
        </p:nvSpPr>
        <p:spPr>
          <a:xfrm flipH="1" flipV="1">
            <a:off x="72433" y="562913"/>
            <a:ext cx="6319876" cy="2067254"/>
          </a:xfrm>
          <a:prstGeom prst="flowChartPunchedCard">
            <a:avLst/>
          </a:prstGeom>
          <a:solidFill>
            <a:srgbClr val="842C73"/>
          </a:solidFill>
          <a:ln>
            <a:solidFill>
              <a:srgbClr val="F204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isósceles 5"/>
          <p:cNvSpPr/>
          <p:nvPr/>
        </p:nvSpPr>
        <p:spPr>
          <a:xfrm rot="20637122" flipH="1" flipV="1">
            <a:off x="5163381" y="2464570"/>
            <a:ext cx="1597565" cy="331194"/>
          </a:xfrm>
          <a:prstGeom prst="triangle">
            <a:avLst/>
          </a:prstGeom>
          <a:solidFill>
            <a:srgbClr val="F204E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6" y="47077"/>
            <a:ext cx="6467075" cy="74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88640" y="1162096"/>
            <a:ext cx="5773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	Agora que você já sabe sobre as responsabilidades e os cuidados com os animais responda as questões para mostrar que você tem boa memória !</a:t>
            </a:r>
            <a:endParaRPr lang="pt-BR" sz="20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8639" y="2843808"/>
            <a:ext cx="6048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b="1" dirty="0" smtClean="0">
                <a:latin typeface="Comic Sans MS" pitchFamily="66" charset="0"/>
              </a:rPr>
              <a:t>O dono do animal de estimação é considerado : </a:t>
            </a:r>
          </a:p>
          <a:p>
            <a:r>
              <a:rPr lang="pt-BR" dirty="0" smtClean="0">
                <a:latin typeface="Comic Sans MS" pitchFamily="66" charset="0"/>
              </a:rPr>
              <a:t>A – Seu chefe</a:t>
            </a:r>
          </a:p>
          <a:p>
            <a:r>
              <a:rPr lang="pt-BR" dirty="0" smtClean="0">
                <a:latin typeface="Comic Sans MS" pitchFamily="66" charset="0"/>
              </a:rPr>
              <a:t>B -  Seu colega</a:t>
            </a:r>
          </a:p>
          <a:p>
            <a:r>
              <a:rPr lang="pt-BR" dirty="0" smtClean="0">
                <a:latin typeface="Comic Sans MS" pitchFamily="66" charset="0"/>
              </a:rPr>
              <a:t>C -  Seu guardião responsável</a:t>
            </a:r>
          </a:p>
          <a:p>
            <a:r>
              <a:rPr lang="pt-BR" dirty="0" smtClean="0">
                <a:latin typeface="Comic Sans MS" pitchFamily="66" charset="0"/>
              </a:rPr>
              <a:t>D -  Seu treinador  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19522" y="4325328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2) </a:t>
            </a:r>
            <a:r>
              <a:rPr lang="pt-BR" b="1" dirty="0" smtClean="0">
                <a:latin typeface="Comic Sans MS" pitchFamily="66" charset="0"/>
              </a:rPr>
              <a:t>O profissional que cuida dos animais é o : </a:t>
            </a:r>
          </a:p>
          <a:p>
            <a:r>
              <a:rPr lang="pt-BR" dirty="0" smtClean="0">
                <a:latin typeface="Comic Sans MS" pitchFamily="66" charset="0"/>
              </a:rPr>
              <a:t>A – Enfermeiro</a:t>
            </a:r>
          </a:p>
          <a:p>
            <a:r>
              <a:rPr lang="pt-BR" dirty="0" smtClean="0">
                <a:latin typeface="Comic Sans MS" pitchFamily="66" charset="0"/>
              </a:rPr>
              <a:t>B -  Veterinário</a:t>
            </a:r>
          </a:p>
          <a:p>
            <a:r>
              <a:rPr lang="pt-BR" dirty="0" smtClean="0">
                <a:latin typeface="Comic Sans MS" pitchFamily="66" charset="0"/>
              </a:rPr>
              <a:t>C -  Médico</a:t>
            </a:r>
          </a:p>
          <a:p>
            <a:r>
              <a:rPr lang="pt-BR" dirty="0" smtClean="0">
                <a:latin typeface="Comic Sans MS" pitchFamily="66" charset="0"/>
              </a:rPr>
              <a:t>D -  Professor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19522" y="5858148"/>
            <a:ext cx="6205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omic Sans MS" pitchFamily="66" charset="0"/>
              </a:rPr>
              <a:t>3</a:t>
            </a:r>
            <a:r>
              <a:rPr lang="pt-BR" dirty="0" smtClean="0">
                <a:latin typeface="Comic Sans MS" pitchFamily="66" charset="0"/>
              </a:rPr>
              <a:t>) </a:t>
            </a:r>
            <a:r>
              <a:rPr lang="pt-BR" b="1" dirty="0" smtClean="0">
                <a:latin typeface="Comic Sans MS" pitchFamily="66" charset="0"/>
              </a:rPr>
              <a:t>Como é chamado o procedimento que impede o nascimento de filhotes, reduz fugas, as fêmeas não entram mais no cio e pode ser feita apenas por veterinários: </a:t>
            </a:r>
          </a:p>
          <a:p>
            <a:r>
              <a:rPr lang="pt-BR" dirty="0" smtClean="0">
                <a:latin typeface="Comic Sans MS" pitchFamily="66" charset="0"/>
              </a:rPr>
              <a:t>A – Vacinação</a:t>
            </a:r>
          </a:p>
          <a:p>
            <a:r>
              <a:rPr lang="pt-BR" dirty="0" smtClean="0">
                <a:latin typeface="Comic Sans MS" pitchFamily="66" charset="0"/>
              </a:rPr>
              <a:t>B -  Remédio</a:t>
            </a:r>
          </a:p>
          <a:p>
            <a:r>
              <a:rPr lang="pt-BR" dirty="0" smtClean="0">
                <a:latin typeface="Comic Sans MS" pitchFamily="66" charset="0"/>
              </a:rPr>
              <a:t>C -  Banho e alimentação boa</a:t>
            </a:r>
          </a:p>
          <a:p>
            <a:r>
              <a:rPr lang="pt-BR" dirty="0" smtClean="0">
                <a:latin typeface="Comic Sans MS" pitchFamily="66" charset="0"/>
              </a:rPr>
              <a:t>D -  Castração</a:t>
            </a:r>
            <a:endParaRPr lang="pt-B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6" y="47077"/>
            <a:ext cx="6467075" cy="74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8639" y="832394"/>
            <a:ext cx="6048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4) Um cão sob a guarda de seu dono pode: </a:t>
            </a:r>
          </a:p>
          <a:p>
            <a:r>
              <a:rPr lang="pt-BR" dirty="0" smtClean="0">
                <a:latin typeface="Comic Sans MS" pitchFamily="66" charset="0"/>
              </a:rPr>
              <a:t>A – Causar acidente</a:t>
            </a:r>
          </a:p>
          <a:p>
            <a:r>
              <a:rPr lang="pt-BR" dirty="0" smtClean="0">
                <a:latin typeface="Comic Sans MS" pitchFamily="66" charset="0"/>
              </a:rPr>
              <a:t>B -  Morder pessoas</a:t>
            </a:r>
          </a:p>
          <a:p>
            <a:r>
              <a:rPr lang="pt-BR" dirty="0" smtClean="0">
                <a:latin typeface="Comic Sans MS" pitchFamily="66" charset="0"/>
              </a:rPr>
              <a:t>C -  Estar protegido das agressões, doenças e frio</a:t>
            </a:r>
          </a:p>
          <a:p>
            <a:r>
              <a:rPr lang="pt-BR" dirty="0" smtClean="0">
                <a:latin typeface="Comic Sans MS" pitchFamily="66" charset="0"/>
              </a:rPr>
              <a:t>D -  Transmitir doenças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8639" y="2523944"/>
            <a:ext cx="6048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5) O que um guardião responsável NÃO pode fazer com seu animal: </a:t>
            </a:r>
          </a:p>
          <a:p>
            <a:r>
              <a:rPr lang="pt-BR" dirty="0" smtClean="0">
                <a:latin typeface="Comic Sans MS" pitchFamily="66" charset="0"/>
              </a:rPr>
              <a:t>A – Levá-lo ao veterinário</a:t>
            </a:r>
          </a:p>
          <a:p>
            <a:r>
              <a:rPr lang="pt-BR" dirty="0" smtClean="0">
                <a:latin typeface="Comic Sans MS" pitchFamily="66" charset="0"/>
              </a:rPr>
              <a:t>B -  Oferecer ração e água todos os dias</a:t>
            </a:r>
          </a:p>
          <a:p>
            <a:r>
              <a:rPr lang="pt-BR" dirty="0" smtClean="0">
                <a:latin typeface="Comic Sans MS" pitchFamily="66" charset="0"/>
              </a:rPr>
              <a:t>C -  Brincar e dar banho</a:t>
            </a:r>
          </a:p>
          <a:p>
            <a:r>
              <a:rPr lang="pt-BR" dirty="0" smtClean="0">
                <a:latin typeface="Comic Sans MS" pitchFamily="66" charset="0"/>
              </a:rPr>
              <a:t>D -  Abandonar ou deixar ele sozinho na rua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8034" y="4421598"/>
            <a:ext cx="6048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Não são apenas os cães e gatos que são considerados animais de estimação ! Pinte os animais abaixo e demonstre seu carinho e respeito por eles.</a:t>
            </a:r>
            <a:endParaRPr lang="pt-BR" dirty="0">
              <a:latin typeface="Comic Sans MS" pitchFamily="66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5538797"/>
            <a:ext cx="1989956" cy="162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6" y="7501527"/>
            <a:ext cx="1584176" cy="146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2359" y="6348811"/>
            <a:ext cx="1804392" cy="141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7" y="5940323"/>
            <a:ext cx="2278039" cy="312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4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Canto Diagonal Aparado 4"/>
          <p:cNvSpPr/>
          <p:nvPr/>
        </p:nvSpPr>
        <p:spPr>
          <a:xfrm>
            <a:off x="446645" y="2124604"/>
            <a:ext cx="5544616" cy="2033932"/>
          </a:xfrm>
          <a:prstGeom prst="snip2DiagRect">
            <a:avLst/>
          </a:prstGeom>
          <a:solidFill>
            <a:srgbClr val="FEAEAC"/>
          </a:solidFill>
          <a:ln w="6032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9320" cy="73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3062" y="1124410"/>
            <a:ext cx="23487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3600" b="1" cap="none" spc="50" dirty="0" smtClean="0">
                <a:ln w="11430"/>
                <a:gradFill>
                  <a:gsLst>
                    <a:gs pos="25000">
                      <a:srgbClr val="990000"/>
                    </a:gs>
                    <a:gs pos="100000">
                      <a:srgbClr val="FEAE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ZOONOSES</a:t>
            </a:r>
            <a:endParaRPr lang="pt-BR" sz="3600" b="1" cap="none" spc="50" dirty="0">
              <a:ln w="11430"/>
              <a:gradFill>
                <a:gsLst>
                  <a:gs pos="25000">
                    <a:srgbClr val="990000"/>
                  </a:gs>
                  <a:gs pos="100000">
                    <a:srgbClr val="FEAE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3668" y1="5094" x2="53668" y2="5094"/>
                        <a14:foregroundMark x1="81081" y1="6971" x2="81081" y2="6971"/>
                        <a14:foregroundMark x1="88031" y1="14477" x2="88031" y2="14477"/>
                        <a14:foregroundMark x1="64479" y1="9651" x2="64479" y2="9651"/>
                        <a14:foregroundMark x1="50193" y1="9651" x2="50193" y2="9651"/>
                        <a14:foregroundMark x1="40154" y1="8847" x2="40154" y2="8847"/>
                        <a14:foregroundMark x1="37066" y1="9115" x2="37066" y2="9115"/>
                        <a14:foregroundMark x1="33591" y1="12332" x2="33591" y2="12332"/>
                        <a14:foregroundMark x1="31660" y1="15013" x2="31660" y2="15013"/>
                        <a14:foregroundMark x1="30502" y1="3485" x2="30502" y2="3485"/>
                        <a14:foregroundMark x1="39382" y1="3485" x2="39382" y2="3485"/>
                        <a14:foregroundMark x1="42471" y1="4290" x2="42471" y2="4290"/>
                        <a14:foregroundMark x1="55985" y1="6434" x2="55985" y2="6434"/>
                        <a14:foregroundMark x1="57915" y1="6971" x2="57915" y2="6971"/>
                        <a14:foregroundMark x1="62548" y1="9651" x2="62548" y2="9651"/>
                        <a14:foregroundMark x1="63707" y1="10456" x2="63707" y2="10456"/>
                        <a14:foregroundMark x1="63707" y1="12332" x2="63707" y2="12332"/>
                        <a14:foregroundMark x1="62548" y1="12332" x2="62548" y2="12332"/>
                        <a14:foregroundMark x1="57529" y1="14477" x2="57529" y2="14477"/>
                        <a14:foregroundMark x1="74131" y1="15282" x2="74131" y2="15282"/>
                        <a14:foregroundMark x1="68726" y1="6434" x2="68726" y2="6434"/>
                        <a14:foregroundMark x1="68726" y1="6166" x2="68726" y2="6166"/>
                        <a14:foregroundMark x1="77220" y1="4826" x2="77220" y2="4826"/>
                        <a14:foregroundMark x1="73359" y1="4826" x2="73359" y2="4826"/>
                        <a14:foregroundMark x1="69498" y1="28150" x2="69498" y2="28150"/>
                        <a14:foregroundMark x1="65637" y1="28150" x2="65637" y2="28150"/>
                        <a14:foregroundMark x1="66795" y1="23324" x2="66795" y2="23324"/>
                        <a14:foregroundMark x1="73359" y1="28686" x2="73359" y2="28686"/>
                        <a14:foregroundMark x1="65637" y1="24665" x2="65637" y2="24665"/>
                        <a14:foregroundMark x1="65637" y1="26810" x2="65637" y2="26810"/>
                        <a14:foregroundMark x1="72201" y1="11260" x2="72201" y2="11260"/>
                        <a14:foregroundMark x1="38224" y1="27346" x2="38224" y2="27346"/>
                        <a14:foregroundMark x1="58687" y1="38070" x2="58687" y2="38070"/>
                        <a14:foregroundMark x1="55598" y1="39410" x2="55598" y2="39410"/>
                        <a14:foregroundMark x1="57915" y1="42091" x2="57915" y2="42091"/>
                        <a14:foregroundMark x1="64479" y1="4826" x2="64479" y2="4826"/>
                        <a14:foregroundMark x1="67568" y1="93566" x2="67568" y2="93566"/>
                        <a14:foregroundMark x1="62934" y1="96247" x2="62934" y2="96247"/>
                        <a14:foregroundMark x1="71429" y1="96247" x2="71429" y2="96247"/>
                        <a14:foregroundMark x1="72587" y1="91689" x2="72587" y2="91689"/>
                        <a14:foregroundMark x1="57915" y1="93566" x2="57915" y2="93566"/>
                        <a14:foregroundMark x1="67568" y1="98391" x2="67568" y2="98391"/>
                        <a14:foregroundMark x1="13127" y1="88472" x2="13127" y2="88472"/>
                        <a14:foregroundMark x1="8108" y1="88472" x2="8108" y2="88472"/>
                        <a14:foregroundMark x1="22780" y1="88472" x2="22780" y2="88472"/>
                        <a14:foregroundMark x1="10039" y1="91153" x2="10039" y2="91153"/>
                        <a14:foregroundMark x1="90734" y1="23324" x2="90734" y2="23324"/>
                        <a14:foregroundMark x1="86100" y1="17962" x2="86100" y2="17962"/>
                        <a14:foregroundMark x1="84170" y1="11260" x2="84170" y2="11260"/>
                        <a14:foregroundMark x1="73359" y1="13941" x2="73359" y2="13941"/>
                        <a14:foregroundMark x1="77220" y1="13137" x2="77220" y2="13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62" y="3041247"/>
            <a:ext cx="1783490" cy="256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10945" y="2302583"/>
            <a:ext cx="54306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Zoonoses são infecções ou doenças infecciosas transmissíveis dos animais para o homem ou do homem para os animais.</a:t>
            </a:r>
          </a:p>
          <a:p>
            <a:pPr algn="just"/>
            <a:r>
              <a:rPr lang="pt-BR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Veja algumas importantes e o que fazer</a:t>
            </a:r>
          </a:p>
          <a:p>
            <a:pPr algn="just"/>
            <a:r>
              <a:rPr lang="pt-BR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Para evitá-las.</a:t>
            </a:r>
            <a:endParaRPr lang="pt-BR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700" y="739609"/>
            <a:ext cx="662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  <a:cs typeface="Arial" pitchFamily="34" charset="0"/>
              </a:rPr>
              <a:t>Você já aprendeu sobre Zoonoses ! Vamos Relembrar ?</a:t>
            </a:r>
          </a:p>
          <a:p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69476" y="4765653"/>
            <a:ext cx="2873196" cy="3693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12423" y="4764469"/>
            <a:ext cx="283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LEPTOSPIROSE</a:t>
            </a:r>
            <a:r>
              <a:rPr lang="pt-BR" dirty="0" smtClean="0">
                <a:latin typeface="Comic Sans MS" pitchFamily="66" charset="0"/>
              </a:rPr>
              <a:t> 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5162" y="5292080"/>
            <a:ext cx="6140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É  uma bactéria transmitida principalmente </a:t>
            </a:r>
          </a:p>
          <a:p>
            <a:r>
              <a:rPr lang="pt-BR" dirty="0" smtClean="0">
                <a:latin typeface="Comic Sans MS" pitchFamily="66" charset="0"/>
              </a:rPr>
              <a:t>pelo contato com a urina de ratos presente na água (principalmente de enchentes), solo e alimentos. Os Cães e animais silvestres também podem transmitir.</a:t>
            </a:r>
          </a:p>
          <a:p>
            <a:pPr algn="just"/>
            <a:r>
              <a:rPr lang="pt-BR" dirty="0" smtClean="0">
                <a:latin typeface="Comic Sans MS" pitchFamily="66" charset="0"/>
              </a:rPr>
              <a:t>Sintomas : pele e mucosas amareladas, febre, dores de cabeça, náuseas e urina escura.</a:t>
            </a:r>
            <a:endParaRPr lang="pt-BR" dirty="0">
              <a:latin typeface="Comic Sans MS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872" l="0" r="100000">
                        <a14:foregroundMark x1="27473" y1="35638" x2="27473" y2="35638"/>
                        <a14:foregroundMark x1="28571" y1="41489" x2="28571" y2="41489"/>
                        <a14:foregroundMark x1="20879" y1="30851" x2="20879" y2="30851"/>
                        <a14:foregroundMark x1="29945" y1="72340" x2="29945" y2="72340"/>
                        <a14:foregroundMark x1="27473" y1="74468" x2="27473" y2="74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1782" y="4638609"/>
            <a:ext cx="1452068" cy="7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ângulo de cantos arredondados 14"/>
          <p:cNvSpPr/>
          <p:nvPr/>
        </p:nvSpPr>
        <p:spPr>
          <a:xfrm>
            <a:off x="279156" y="7165472"/>
            <a:ext cx="2873196" cy="369332"/>
          </a:xfrm>
          <a:prstGeom prst="roundRect">
            <a:avLst/>
          </a:prstGeom>
          <a:solidFill>
            <a:srgbClr val="FEAEAC"/>
          </a:solidFill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22103" y="7164288"/>
            <a:ext cx="283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RAIVA</a:t>
            </a:r>
            <a:r>
              <a:rPr lang="pt-BR" dirty="0" smtClean="0">
                <a:latin typeface="Comic Sans MS" pitchFamily="66" charset="0"/>
              </a:rPr>
              <a:t> 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00561" y="7740352"/>
            <a:ext cx="6140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É um vírus transmitido principalmente por cães, gatos, </a:t>
            </a:r>
            <a:r>
              <a:rPr lang="pt-BR" b="1" dirty="0" smtClean="0">
                <a:latin typeface="Comic Sans MS" pitchFamily="66" charset="0"/>
              </a:rPr>
              <a:t>morcegos</a:t>
            </a:r>
            <a:r>
              <a:rPr lang="pt-BR" dirty="0" smtClean="0">
                <a:latin typeface="Comic Sans MS" pitchFamily="66" charset="0"/>
              </a:rPr>
              <a:t> e alguns animais silvestres. A transmissão ocorre principalmente pela saliva, mordida ou arranhão dos animais infectados.</a:t>
            </a:r>
            <a:endParaRPr lang="pt-BR" dirty="0">
              <a:latin typeface="Comic Sans MS" pitchFamily="66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883" l="0" r="100000">
                        <a14:foregroundMark x1="34400" y1="56425" x2="34400" y2="56425"/>
                        <a14:foregroundMark x1="42400" y1="60335" x2="42400" y2="60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16" y="6831385"/>
            <a:ext cx="1445722" cy="10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9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9320" cy="73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1474" y="749512"/>
            <a:ext cx="6140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Sintomas: mudança de comportamento, hidrofobia (medo de água) e paralisia. Se você foi mordido por um cão ou gato que não conhece deve procurar um posto de saúde.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36209" y="2003325"/>
            <a:ext cx="2873196" cy="369332"/>
          </a:xfrm>
          <a:prstGeom prst="roundRect">
            <a:avLst/>
          </a:prstGeom>
          <a:solidFill>
            <a:srgbClr val="A162D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79156" y="2003325"/>
            <a:ext cx="283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LEISHMANIOSE</a:t>
            </a:r>
            <a:r>
              <a:rPr lang="pt-BR" dirty="0" smtClean="0">
                <a:latin typeface="Comic Sans MS" pitchFamily="66" charset="0"/>
              </a:rPr>
              <a:t> 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6308" y="2610851"/>
            <a:ext cx="6140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Transmitida pela picada do mosquito “palha” infectado, tendo o cão como o principal reservatório do parasita . As pessoas e os cães, quando infectados apresentam emagrecimento , feridas na pele e aumento de órgãos  (baço e fígado). Em cães pode ocorrer crescimento exagerado das unhas e queda do pelo. A melhor maneira de combater a doença é evitar a presença do mosquito.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54949" y="5206638"/>
            <a:ext cx="2873196" cy="3693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70502" y="5201836"/>
            <a:ext cx="283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TOXOPLASMOSE</a:t>
            </a:r>
            <a:r>
              <a:rPr lang="pt-BR" dirty="0" smtClean="0">
                <a:latin typeface="Comic Sans MS" pitchFamily="66" charset="0"/>
              </a:rPr>
              <a:t> </a:t>
            </a:r>
            <a:endParaRPr lang="pt-BR" dirty="0"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3" l="0" r="98093">
                        <a14:foregroundMark x1="69210" y1="30084" x2="69210" y2="30084"/>
                        <a14:foregroundMark x1="65668" y1="35655" x2="65668" y2="35655"/>
                        <a14:foregroundMark x1="74659" y1="32869" x2="74659" y2="32869"/>
                        <a14:foregroundMark x1="69482" y1="47632" x2="69482" y2="47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9862" y="1395799"/>
            <a:ext cx="1224136" cy="121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21473" y="5941875"/>
            <a:ext cx="6140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Seu terrível causador é um protozoário e nós pegamos quando brincamos na terra e não lavamos as mãos, água contaminada, vegetais mal lavados, carnes cruas e cocô de gatos. Pode fazer um bebê ficar cego ou até mesmo morrer se a gravida se infectar com a doença. </a:t>
            </a:r>
          </a:p>
          <a:p>
            <a:pPr algn="just"/>
            <a:r>
              <a:rPr lang="pt-BR" dirty="0" smtClean="0">
                <a:latin typeface="Comic Sans MS" pitchFamily="66" charset="0"/>
              </a:rPr>
              <a:t>Coitado dos gatos ! Todo mundo acha que eles devem ser postos para fora de casa quando tem uma gravida, mas é só ela não limpar o cocô do seu animalzinho, cozinhar bem as carnes, lavar as mãos e saladas antes de comer.</a:t>
            </a:r>
            <a:endParaRPr lang="pt-BR" dirty="0">
              <a:latin typeface="Comic Sans MS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19" y="4521057"/>
            <a:ext cx="1998440" cy="137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6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9320" cy="73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193262" y="900776"/>
            <a:ext cx="3667786" cy="368148"/>
          </a:xfrm>
          <a:prstGeom prst="roundRect">
            <a:avLst/>
          </a:prstGeom>
          <a:solidFill>
            <a:srgbClr val="FD7FF4"/>
          </a:solidFill>
          <a:ln w="38100">
            <a:solidFill>
              <a:srgbClr val="F204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36209" y="899592"/>
            <a:ext cx="362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TENÍASE E CISTICERCOSE</a:t>
            </a:r>
            <a:r>
              <a:rPr lang="pt-BR" dirty="0" smtClean="0">
                <a:latin typeface="Comic Sans MS" pitchFamily="66" charset="0"/>
              </a:rPr>
              <a:t> 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0974" y="1475656"/>
            <a:ext cx="6140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Transmitidas por um parasita (verme) chamado </a:t>
            </a:r>
            <a:r>
              <a:rPr lang="pt-BR" i="1" dirty="0" err="1" smtClean="0">
                <a:latin typeface="Comic Sans MS" pitchFamily="66" charset="0"/>
              </a:rPr>
              <a:t>Taenia</a:t>
            </a:r>
            <a:r>
              <a:rPr lang="pt-BR" i="1" dirty="0" smtClean="0">
                <a:latin typeface="Comic Sans MS" pitchFamily="66" charset="0"/>
              </a:rPr>
              <a:t> </a:t>
            </a:r>
            <a:r>
              <a:rPr lang="pt-BR" i="1" dirty="0" err="1" smtClean="0">
                <a:latin typeface="Comic Sans MS" pitchFamily="66" charset="0"/>
              </a:rPr>
              <a:t>solium</a:t>
            </a:r>
            <a:r>
              <a:rPr lang="pt-BR" i="1" dirty="0" smtClean="0">
                <a:latin typeface="Comic Sans MS" pitchFamily="66" charset="0"/>
              </a:rPr>
              <a:t> </a:t>
            </a:r>
            <a:r>
              <a:rPr lang="pt-BR" dirty="0" smtClean="0">
                <a:latin typeface="Comic Sans MS" pitchFamily="66" charset="0"/>
              </a:rPr>
              <a:t>ou </a:t>
            </a:r>
            <a:r>
              <a:rPr lang="pt-BR" i="1" dirty="0" err="1" smtClean="0">
                <a:latin typeface="Comic Sans MS" pitchFamily="66" charset="0"/>
              </a:rPr>
              <a:t>Taenia</a:t>
            </a:r>
            <a:r>
              <a:rPr lang="pt-BR" i="1" dirty="0" smtClean="0">
                <a:latin typeface="Comic Sans MS" pitchFamily="66" charset="0"/>
              </a:rPr>
              <a:t> </a:t>
            </a:r>
            <a:r>
              <a:rPr lang="pt-BR" i="1" dirty="0" err="1" smtClean="0">
                <a:latin typeface="Comic Sans MS" pitchFamily="66" charset="0"/>
              </a:rPr>
              <a:t>saginata</a:t>
            </a:r>
            <a:r>
              <a:rPr lang="pt-BR" dirty="0" smtClean="0">
                <a:latin typeface="Comic Sans MS" pitchFamily="66" charset="0"/>
              </a:rPr>
              <a:t>. São doenças diferentes :</a:t>
            </a:r>
          </a:p>
          <a:p>
            <a:pPr algn="just"/>
            <a:r>
              <a:rPr lang="pt-BR" b="1" dirty="0" smtClean="0">
                <a:latin typeface="Comic Sans MS" pitchFamily="66" charset="0"/>
              </a:rPr>
              <a:t>Teníase:</a:t>
            </a:r>
            <a:r>
              <a:rPr lang="pt-BR" dirty="0" smtClean="0">
                <a:latin typeface="Comic Sans MS" pitchFamily="66" charset="0"/>
              </a:rPr>
              <a:t> é adquirida com o consumo de carnes cruas ou mal passadas contendo os cisticercos (larvas). Pode causar dor de barriga, vômitos, </a:t>
            </a:r>
            <a:r>
              <a:rPr lang="pt-BR" dirty="0" err="1" smtClean="0">
                <a:latin typeface="Comic Sans MS" pitchFamily="66" charset="0"/>
              </a:rPr>
              <a:t>diarréia</a:t>
            </a:r>
            <a:r>
              <a:rPr lang="pt-BR" dirty="0" smtClean="0">
                <a:latin typeface="Comic Sans MS" pitchFamily="66" charset="0"/>
              </a:rPr>
              <a:t>, indisposição e emagrecimento.</a:t>
            </a:r>
          </a:p>
          <a:p>
            <a:pPr algn="just"/>
            <a:r>
              <a:rPr lang="pt-BR" b="1" dirty="0" smtClean="0">
                <a:latin typeface="Comic Sans MS" pitchFamily="66" charset="0"/>
              </a:rPr>
              <a:t>Cisticercose:</a:t>
            </a:r>
            <a:r>
              <a:rPr lang="pt-BR" dirty="0" smtClean="0">
                <a:latin typeface="Comic Sans MS" pitchFamily="66" charset="0"/>
              </a:rPr>
              <a:t> infecção ocorre com alimentos como frutas e verduras mal lavados, água contaminada com ovos da tênia. Pode apresentar dores d cabeça, convulsão e cegueira. </a:t>
            </a:r>
            <a:endParaRPr lang="pt-BR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5" b="98381" l="3239" r="97166">
                        <a14:foregroundMark x1="77328" y1="29960" x2="77328" y2="29960"/>
                        <a14:foregroundMark x1="81781" y1="23077" x2="81781" y2="23077"/>
                        <a14:foregroundMark x1="82591" y1="29960" x2="82591" y2="29960"/>
                        <a14:foregroundMark x1="64372" y1="33198" x2="64372" y2="33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81" y="-136592"/>
            <a:ext cx="1752402" cy="175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de cantos arredondados 8"/>
          <p:cNvSpPr/>
          <p:nvPr/>
        </p:nvSpPr>
        <p:spPr>
          <a:xfrm>
            <a:off x="269476" y="4843961"/>
            <a:ext cx="2873196" cy="369332"/>
          </a:xfrm>
          <a:prstGeom prst="roundRect">
            <a:avLst/>
          </a:prstGeom>
          <a:solidFill>
            <a:srgbClr val="9DC1FB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89949" y="4843961"/>
            <a:ext cx="283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TUBERCULOSE</a:t>
            </a:r>
            <a:endParaRPr lang="pt-BR" dirty="0">
              <a:latin typeface="Comic Sans MS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8052" y="5738813"/>
            <a:ext cx="6140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itchFamily="66" charset="0"/>
              </a:rPr>
              <a:t>É</a:t>
            </a:r>
            <a:r>
              <a:rPr lang="pt-BR" dirty="0" smtClean="0">
                <a:latin typeface="Comic Sans MS" pitchFamily="66" charset="0"/>
              </a:rPr>
              <a:t> uma bactéria transmitida pelo ar de pessoa infectada para outra pessoa ou de animais infectados para nós. Ao tossir, espirrar ou falar os doentes espalham a infecção. Os sintomas são tosse seca ou com catarro por mais de 3 semanas, febre, perda do apetite, emagrecimento e dor no peito.</a:t>
            </a:r>
            <a:endParaRPr lang="pt-BR" dirty="0"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735" l="1613" r="100000">
                        <a14:foregroundMark x1="25806" y1="28571" x2="25806" y2="28571"/>
                        <a14:foregroundMark x1="61694" y1="20000" x2="61694" y2="20000"/>
                        <a14:foregroundMark x1="68952" y1="27347" x2="68952" y2="27347"/>
                        <a14:foregroundMark x1="45565" y1="15918" x2="45565" y2="15918"/>
                        <a14:foregroundMark x1="76613" y1="89388" x2="76613" y2="89388"/>
                        <a14:foregroundMark x1="87903" y1="69796" x2="87903" y2="6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18" y="3693220"/>
            <a:ext cx="2070641" cy="204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xograma: Documento 3"/>
          <p:cNvSpPr/>
          <p:nvPr/>
        </p:nvSpPr>
        <p:spPr>
          <a:xfrm>
            <a:off x="33035" y="0"/>
            <a:ext cx="6309320" cy="241176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6579" y="11301"/>
            <a:ext cx="6315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Projeto </a:t>
            </a:r>
          </a:p>
          <a:p>
            <a:r>
              <a:rPr lang="pt-BR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VETERINÁRIO MIRIM</a:t>
            </a:r>
            <a:endParaRPr lang="pt-BR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2411760"/>
            <a:ext cx="63093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  <a:cs typeface="Consolas" pitchFamily="49" charset="0"/>
              </a:rPr>
              <a:t>	Faz parte das ações da Secretaria Municipal de Agricultura e Educação visando cuidado com os animais.</a:t>
            </a:r>
          </a:p>
          <a:p>
            <a:pPr algn="just"/>
            <a:r>
              <a:rPr lang="pt-BR" dirty="0" smtClean="0">
                <a:latin typeface="Comic Sans MS" pitchFamily="66" charset="0"/>
                <a:cs typeface="Consolas" pitchFamily="49" charset="0"/>
              </a:rPr>
              <a:t>Busca a conscientização de alunos do 3º Ano e da população sobre:</a:t>
            </a:r>
          </a:p>
          <a:p>
            <a:pPr algn="just"/>
            <a:endParaRPr lang="pt-BR" dirty="0" smtClean="0">
              <a:latin typeface="Comic Sans MS" pitchFamily="66" charset="0"/>
              <a:cs typeface="Consolas" pitchFamily="49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Comic Sans MS" pitchFamily="66" charset="0"/>
                <a:cs typeface="Consolas" pitchFamily="49" charset="0"/>
              </a:rPr>
              <a:t>Controle Populacional de Cães</a:t>
            </a:r>
            <a:endParaRPr lang="pt-BR" dirty="0">
              <a:latin typeface="Comic Sans MS" pitchFamily="66" charset="0"/>
              <a:cs typeface="Consolas" pitchFamily="49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>
                <a:latin typeface="Comic Sans MS" pitchFamily="66" charset="0"/>
                <a:cs typeface="Consolas" pitchFamily="49" charset="0"/>
              </a:rPr>
              <a:t>Guarda </a:t>
            </a:r>
            <a:r>
              <a:rPr lang="pt-BR" dirty="0" smtClean="0">
                <a:latin typeface="Comic Sans MS" pitchFamily="66" charset="0"/>
                <a:cs typeface="Consolas" pitchFamily="49" charset="0"/>
              </a:rPr>
              <a:t>Responsável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Comic Sans MS" pitchFamily="66" charset="0"/>
                <a:cs typeface="Consolas" pitchFamily="49" charset="0"/>
              </a:rPr>
              <a:t>Zoonoses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73692" y="4797028"/>
            <a:ext cx="603562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O que devo fazer para me tornar</a:t>
            </a:r>
          </a:p>
          <a:p>
            <a:pPr algn="ctr"/>
            <a:r>
              <a:rPr lang="pt-BR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um Veterinário Mirim?</a:t>
            </a:r>
            <a:endParaRPr lang="pt-BR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310" y="6037699"/>
            <a:ext cx="63093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Comic Sans MS" pitchFamily="66" charset="0"/>
                <a:cs typeface="Consolas" pitchFamily="49" charset="0"/>
              </a:rPr>
              <a:t>Participar de todas as aulas do Médico Veterinário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 smtClean="0">
              <a:latin typeface="Comic Sans MS" pitchFamily="66" charset="0"/>
              <a:cs typeface="Consolas" pitchFamily="49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Comic Sans MS" pitchFamily="66" charset="0"/>
                <a:cs typeface="Consolas" pitchFamily="49" charset="0"/>
              </a:rPr>
              <a:t>Desenvolver as atividades e tarefas com muito carinho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 smtClean="0">
              <a:latin typeface="Comic Sans MS" pitchFamily="66" charset="0"/>
              <a:cs typeface="Consolas" pitchFamily="49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Comic Sans MS" pitchFamily="66" charset="0"/>
                <a:cs typeface="Consolas" pitchFamily="49" charset="0"/>
              </a:rPr>
              <a:t>Ser um guardião responsável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 smtClean="0">
              <a:latin typeface="Comic Sans MS" pitchFamily="66" charset="0"/>
              <a:cs typeface="Consolas" pitchFamily="49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Comic Sans MS" pitchFamily="66" charset="0"/>
                <a:cs typeface="Consolas" pitchFamily="49" charset="0"/>
              </a:rPr>
              <a:t>Cuidar dos animais com muito amor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40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4327">
            <a:off x="4546713" y="1134558"/>
            <a:ext cx="1630913" cy="109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2" y="0"/>
            <a:ext cx="6283105" cy="75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80224" y="751568"/>
            <a:ext cx="5929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latin typeface="Comic Sans MS" pitchFamily="66" charset="0"/>
              </a:rPr>
              <a:t>Alguns animais que transmitem doenças</a:t>
            </a:r>
            <a:endParaRPr lang="pt-BR" sz="2200" dirty="0">
              <a:latin typeface="Comic Sans MS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9260" y="1907704"/>
            <a:ext cx="61409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GATO</a:t>
            </a:r>
          </a:p>
          <a:p>
            <a:pPr algn="just"/>
            <a:r>
              <a:rPr lang="pt-BR" dirty="0" smtClean="0">
                <a:latin typeface="Comic Sans MS" pitchFamily="66" charset="0"/>
              </a:rPr>
              <a:t>Transmite a raiva pela saliva (mordida e arranhadura) e a toxoplasmose pelas fezes.</a:t>
            </a:r>
          </a:p>
          <a:p>
            <a:pPr algn="just"/>
            <a:r>
              <a:rPr lang="pt-BR" dirty="0" smtClean="0">
                <a:latin typeface="Comic Sans MS" pitchFamily="66" charset="0"/>
              </a:rPr>
              <a:t>Cuidados: Vacinar todo ano seu gato contra raiva e evitar contato direto com a caixa de areia dos gatos ou cocô.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4490" y="4355976"/>
            <a:ext cx="61409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MORCEGO</a:t>
            </a:r>
          </a:p>
          <a:p>
            <a:pPr algn="just"/>
            <a:r>
              <a:rPr lang="pt-BR" dirty="0" smtClean="0">
                <a:latin typeface="Comic Sans MS" pitchFamily="66" charset="0"/>
              </a:rPr>
              <a:t>Transmite a raiva pela saliva (mordida) e micoses respiratórias pelas fezes (cocô).</a:t>
            </a:r>
          </a:p>
          <a:p>
            <a:pPr algn="just"/>
            <a:r>
              <a:rPr lang="pt-BR" dirty="0" smtClean="0">
                <a:latin typeface="Comic Sans MS" pitchFamily="66" charset="0"/>
              </a:rPr>
              <a:t>Cuidados: Não tocar ou pegar morcegos e lavar os locais com fezes desses animais, não varrer.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88242" y="6634376"/>
            <a:ext cx="61409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POMBO</a:t>
            </a:r>
          </a:p>
          <a:p>
            <a:pPr algn="just"/>
            <a:r>
              <a:rPr lang="pt-BR" dirty="0" smtClean="0">
                <a:latin typeface="Comic Sans MS" pitchFamily="66" charset="0"/>
              </a:rPr>
              <a:t>Transmite micoses respiratórias pelas fezes (cocô).</a:t>
            </a:r>
          </a:p>
          <a:p>
            <a:pPr algn="just"/>
            <a:r>
              <a:rPr lang="pt-BR" dirty="0" smtClean="0">
                <a:latin typeface="Comic Sans MS" pitchFamily="66" charset="0"/>
              </a:rPr>
              <a:t>Cuidados: Não tocar em pombos e lavar os locais com fezes desses animais, não varrer. Não criar pombos e rua nem alimenta-los para evitar que permaneçam no local.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83" l="0" r="100000">
                        <a14:foregroundMark x1="34400" y1="56425" x2="34400" y2="56425"/>
                        <a14:foregroundMark x1="42400" y1="60335" x2="42400" y2="60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05" y="3471361"/>
            <a:ext cx="1649066" cy="118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5833304"/>
            <a:ext cx="1107462" cy="123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" y="0"/>
            <a:ext cx="6283105" cy="75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6462" y="1307446"/>
            <a:ext cx="61409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RATO</a:t>
            </a:r>
          </a:p>
          <a:p>
            <a:pPr algn="just"/>
            <a:r>
              <a:rPr lang="pt-BR" dirty="0" smtClean="0">
                <a:latin typeface="Comic Sans MS" pitchFamily="66" charset="0"/>
              </a:rPr>
              <a:t>Transmite a leptospirose através da urina.</a:t>
            </a:r>
          </a:p>
          <a:p>
            <a:pPr algn="just"/>
            <a:r>
              <a:rPr lang="pt-BR" dirty="0" smtClean="0">
                <a:latin typeface="Comic Sans MS" pitchFamily="66" charset="0"/>
              </a:rPr>
              <a:t>Cuidados: Não andar descalço e nem brincar em poças d´</a:t>
            </a:r>
            <a:r>
              <a:rPr lang="pt-BR" dirty="0">
                <a:latin typeface="Comic Sans MS" pitchFamily="66" charset="0"/>
              </a:rPr>
              <a:t>á</a:t>
            </a:r>
            <a:r>
              <a:rPr lang="pt-BR" dirty="0" smtClean="0">
                <a:latin typeface="Comic Sans MS" pitchFamily="66" charset="0"/>
              </a:rPr>
              <a:t>gua e enchentes. Evitar acumulo de lixo e entulho em casa. Recolher restos de alimentos dos animais para não atrair ratos.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6461" y="4478616"/>
            <a:ext cx="61409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CÃO</a:t>
            </a:r>
          </a:p>
          <a:p>
            <a:pPr algn="just"/>
            <a:r>
              <a:rPr lang="pt-BR" dirty="0" smtClean="0">
                <a:latin typeface="Comic Sans MS" pitchFamily="66" charset="0"/>
              </a:rPr>
              <a:t>Transmite a leptospirose através da urina e a raiva pela saliva (mordida).</a:t>
            </a:r>
          </a:p>
          <a:p>
            <a:pPr algn="just"/>
            <a:r>
              <a:rPr lang="pt-BR" dirty="0" smtClean="0">
                <a:latin typeface="Comic Sans MS" pitchFamily="66" charset="0"/>
              </a:rPr>
              <a:t>Cuidados: Levar o seu cãozinho todo ano para vacinação.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4661" y="6012160"/>
            <a:ext cx="61409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MOSQUITO</a:t>
            </a:r>
          </a:p>
          <a:p>
            <a:pPr algn="just"/>
            <a:r>
              <a:rPr lang="pt-BR" dirty="0" smtClean="0">
                <a:latin typeface="Comic Sans MS" pitchFamily="66" charset="0"/>
              </a:rPr>
              <a:t>Transmite dengue, malária, febre amarela e leishmaniose pela picada.</a:t>
            </a:r>
          </a:p>
          <a:p>
            <a:pPr algn="just"/>
            <a:r>
              <a:rPr lang="pt-BR" dirty="0" smtClean="0">
                <a:latin typeface="Comic Sans MS" pitchFamily="66" charset="0"/>
              </a:rPr>
              <a:t>Cuidados: Não deixar água parada. Colocar areia nos pratos com plantas. Não deixar entulhos e lixo no quintal.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72" l="0" r="100000">
                        <a14:foregroundMark x1="27473" y1="35638" x2="27473" y2="35638"/>
                        <a14:foregroundMark x1="28571" y1="41489" x2="28571" y2="41489"/>
                        <a14:foregroundMark x1="20879" y1="30851" x2="20879" y2="30851"/>
                        <a14:foregroundMark x1="29945" y1="72340" x2="29945" y2="72340"/>
                        <a14:foregroundMark x1="27473" y1="74468" x2="27473" y2="74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1166" y="375784"/>
            <a:ext cx="2021267" cy="107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7" b="100000" l="0" r="100000">
                        <a14:foregroundMark x1="20155" y1="15761" x2="20155" y2="15761"/>
                        <a14:foregroundMark x1="25194" y1="14130" x2="25194" y2="14130"/>
                        <a14:foregroundMark x1="18217" y1="22011" x2="18217" y2="22011"/>
                        <a14:foregroundMark x1="27132" y1="18478" x2="27132" y2="18478"/>
                        <a14:foregroundMark x1="46512" y1="18478" x2="46512" y2="18478"/>
                        <a14:foregroundMark x1="61240" y1="19293" x2="61240" y2="19293"/>
                        <a14:foregroundMark x1="52326" y1="25815" x2="52326" y2="25815"/>
                        <a14:foregroundMark x1="50775" y1="17935" x2="50775" y2="17935"/>
                        <a14:foregroundMark x1="49225" y1="23098" x2="49225" y2="23098"/>
                        <a14:foregroundMark x1="56202" y1="19022" x2="56202" y2="19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21" y="2843808"/>
            <a:ext cx="1368152" cy="195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43" l="0" r="98093">
                        <a14:foregroundMark x1="69210" y1="30084" x2="69210" y2="30084"/>
                        <a14:foregroundMark x1="65668" y1="35655" x2="65668" y2="35655"/>
                        <a14:foregroundMark x1="74659" y1="32869" x2="74659" y2="32869"/>
                        <a14:foregroundMark x1="69482" y1="47632" x2="69482" y2="47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99207" y="7216002"/>
            <a:ext cx="1896835" cy="188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0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41" y="6948264"/>
            <a:ext cx="163149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uxograma: Cartão 4"/>
          <p:cNvSpPr/>
          <p:nvPr/>
        </p:nvSpPr>
        <p:spPr>
          <a:xfrm flipH="1" flipV="1">
            <a:off x="12705" y="179511"/>
            <a:ext cx="6319876" cy="2247619"/>
          </a:xfrm>
          <a:prstGeom prst="flowChartPunchedCard">
            <a:avLst/>
          </a:prstGeom>
          <a:solidFill>
            <a:srgbClr val="9DC1FB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isósceles 5"/>
          <p:cNvSpPr/>
          <p:nvPr/>
        </p:nvSpPr>
        <p:spPr>
          <a:xfrm rot="20637122" flipH="1" flipV="1">
            <a:off x="5136036" y="2263197"/>
            <a:ext cx="1597565" cy="331194"/>
          </a:xfrm>
          <a:prstGeom prst="triangle">
            <a:avLst/>
          </a:prstGeom>
          <a:solidFill>
            <a:srgbClr val="0070C0"/>
          </a:solidFill>
          <a:ln>
            <a:solidFill>
              <a:srgbClr val="9DC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411" y1="19565" x2="12411" y2="19565"/>
                        <a14:foregroundMark x1="19332" y1="28261" x2="19332" y2="28261"/>
                        <a14:foregroundMark x1="24821" y1="30435" x2="24821" y2="30435"/>
                        <a14:foregroundMark x1="28640" y1="30435" x2="28640" y2="30435"/>
                        <a14:foregroundMark x1="31265" y1="30435" x2="31265" y2="30435"/>
                        <a14:foregroundMark x1="41766" y1="19565" x2="41766" y2="19565"/>
                        <a14:foregroundMark x1="39141" y1="15217" x2="39141" y2="15217"/>
                        <a14:foregroundMark x1="46062" y1="21739" x2="46062" y2="21739"/>
                        <a14:foregroundMark x1="50358" y1="21739" x2="50358" y2="21739"/>
                        <a14:foregroundMark x1="50358" y1="34783" x2="50358" y2="34783"/>
                        <a14:foregroundMark x1="50358" y1="34783" x2="50358" y2="34783"/>
                        <a14:foregroundMark x1="27685" y1="52174" x2="27685" y2="52174"/>
                        <a14:foregroundMark x1="24821" y1="56522" x2="24821" y2="56522"/>
                        <a14:foregroundMark x1="17422" y1="67391" x2="17422" y2="67391"/>
                        <a14:foregroundMark x1="13842" y1="67391" x2="13842" y2="67391"/>
                        <a14:foregroundMark x1="13842" y1="67391" x2="13842" y2="67391"/>
                        <a14:foregroundMark x1="7160" y1="39130" x2="7160" y2="39130"/>
                        <a14:foregroundMark x1="7160" y1="39130" x2="7160" y2="39130"/>
                        <a14:foregroundMark x1="5251" y1="30435" x2="5251" y2="30435"/>
                        <a14:foregroundMark x1="1432" y1="17391" x2="1432" y2="17391"/>
                        <a14:foregroundMark x1="2864" y1="17391" x2="2864" y2="17391"/>
                        <a14:foregroundMark x1="10740" y1="28261" x2="10740" y2="28261"/>
                        <a14:foregroundMark x1="13604" y1="52174" x2="13604" y2="52174"/>
                        <a14:foregroundMark x1="11217" y1="56522" x2="11217" y2="56522"/>
                        <a14:foregroundMark x1="10263" y1="63043" x2="10263" y2="63043"/>
                        <a14:foregroundMark x1="6444" y1="63043" x2="6444" y2="63043"/>
                        <a14:foregroundMark x1="10979" y1="63043" x2="10979" y2="63043"/>
                        <a14:foregroundMark x1="14320" y1="60870" x2="14320" y2="60870"/>
                        <a14:foregroundMark x1="21241" y1="58696" x2="21241" y2="58696"/>
                        <a14:foregroundMark x1="19570" y1="58696" x2="19570" y2="58696"/>
                        <a14:foregroundMark x1="16706" y1="43478" x2="16706" y2="43478"/>
                        <a14:foregroundMark x1="15752" y1="41304" x2="15752" y2="41304"/>
                        <a14:foregroundMark x1="21002" y1="78261" x2="21002" y2="78261"/>
                        <a14:foregroundMark x1="24105" y1="73913" x2="24105" y2="73913"/>
                        <a14:foregroundMark x1="24105" y1="69565" x2="24105" y2="69565"/>
                        <a14:foregroundMark x1="22196" y1="47826" x2="22196" y2="47826"/>
                        <a14:foregroundMark x1="22196" y1="28261" x2="22196" y2="28261"/>
                        <a14:foregroundMark x1="22196" y1="17391" x2="22196" y2="17391"/>
                        <a14:foregroundMark x1="28878" y1="76087" x2="28878" y2="76087"/>
                        <a14:foregroundMark x1="28878" y1="67391" x2="28878" y2="67391"/>
                        <a14:foregroundMark x1="30310" y1="30435" x2="30310" y2="30435"/>
                        <a14:foregroundMark x1="31026" y1="50000" x2="31026" y2="50000"/>
                        <a14:foregroundMark x1="29833" y1="21739" x2="29833" y2="21739"/>
                        <a14:foregroundMark x1="28640" y1="6522" x2="28640" y2="6522"/>
                        <a14:foregroundMark x1="20286" y1="6522" x2="20286" y2="6522"/>
                        <a14:foregroundMark x1="6921" y1="8696" x2="6921" y2="8696"/>
                        <a14:foregroundMark x1="39141" y1="21739" x2="39141" y2="21739"/>
                        <a14:foregroundMark x1="36516" y1="21739" x2="36516" y2="21739"/>
                        <a14:foregroundMark x1="34368" y1="17391" x2="34368" y2="17391"/>
                        <a14:foregroundMark x1="44630" y1="19565" x2="44630" y2="19565"/>
                        <a14:foregroundMark x1="43675" y1="28261" x2="43675" y2="28261"/>
                        <a14:foregroundMark x1="49165" y1="26087" x2="49165" y2="26087"/>
                        <a14:foregroundMark x1="42959" y1="15217" x2="42959" y2="15217"/>
                        <a14:foregroundMark x1="56563" y1="26087" x2="56563" y2="26087"/>
                        <a14:foregroundMark x1="53461" y1="36957" x2="53461" y2="36957"/>
                        <a14:foregroundMark x1="53461" y1="36957" x2="53461" y2="36957"/>
                        <a14:foregroundMark x1="57279" y1="28261" x2="57279" y2="28261"/>
                        <a14:foregroundMark x1="57757" y1="28261" x2="57757" y2="28261"/>
                        <a14:foregroundMark x1="59189" y1="28261" x2="59189" y2="28261"/>
                        <a14:foregroundMark x1="65394" y1="28261" x2="65394" y2="28261"/>
                        <a14:foregroundMark x1="65394" y1="28261" x2="65394" y2="28261"/>
                        <a14:foregroundMark x1="73986" y1="17391" x2="73986" y2="17391"/>
                        <a14:foregroundMark x1="73986" y1="17391" x2="73986" y2="17391"/>
                        <a14:foregroundMark x1="73508" y1="17391" x2="72792" y2="17391"/>
                        <a14:foregroundMark x1="69690" y1="21739" x2="69690" y2="21739"/>
                        <a14:foregroundMark x1="68019" y1="21739" x2="68019" y2="21739"/>
                        <a14:foregroundMark x1="64916" y1="41304" x2="64916" y2="41304"/>
                        <a14:foregroundMark x1="54415" y1="19565" x2="54415" y2="19565"/>
                        <a14:foregroundMark x1="82578" y1="32609" x2="82578" y2="32609"/>
                        <a14:foregroundMark x1="81146" y1="28261" x2="81146" y2="28261"/>
                        <a14:foregroundMark x1="77327" y1="28261" x2="77327" y2="28261"/>
                        <a14:foregroundMark x1="77327" y1="21739" x2="77327" y2="21739"/>
                        <a14:foregroundMark x1="76372" y1="13043" x2="76372" y2="13043"/>
                        <a14:foregroundMark x1="79475" y1="13043" x2="79475" y2="13043"/>
                        <a14:foregroundMark x1="84248" y1="13043" x2="84248" y2="13043"/>
                        <a14:foregroundMark x1="84248" y1="13043" x2="84248" y2="13043"/>
                        <a14:foregroundMark x1="89499" y1="32609" x2="89499" y2="32609"/>
                        <a14:foregroundMark x1="89737" y1="21739" x2="89737" y2="21739"/>
                        <a14:foregroundMark x1="92363" y1="17391" x2="92363" y2="17391"/>
                        <a14:foregroundMark x1="95704" y1="17391" x2="95704" y2="17391"/>
                        <a14:foregroundMark x1="95704" y1="17391" x2="95704" y2="17391"/>
                        <a14:foregroundMark x1="97375" y1="17391" x2="97375" y2="17391"/>
                        <a14:foregroundMark x1="92601" y1="21739" x2="92601" y2="21739"/>
                        <a14:foregroundMark x1="79475" y1="52174" x2="79475" y2="52174"/>
                        <a14:foregroundMark x1="87589" y1="73913" x2="87589" y2="73913"/>
                        <a14:foregroundMark x1="86396" y1="58696" x2="86396" y2="58696"/>
                        <a14:foregroundMark x1="98807" y1="67391" x2="98807" y2="67391"/>
                        <a14:backgroundMark x1="36038" y1="65217" x2="36038" y2="65217"/>
                        <a14:backgroundMark x1="51790" y1="73913" x2="51790" y2="73913"/>
                        <a14:backgroundMark x1="59189" y1="80435" x2="59189" y2="80435"/>
                        <a14:backgroundMark x1="63007" y1="80435" x2="63007" y2="80435"/>
                        <a14:backgroundMark x1="75895" y1="80435" x2="75895" y2="80435"/>
                        <a14:backgroundMark x1="69928" y1="80435" x2="69928" y2="80435"/>
                        <a14:backgroundMark x1="66826" y1="76087" x2="66826" y2="76087"/>
                        <a14:backgroundMark x1="73270" y1="65217" x2="73270" y2="65217"/>
                        <a14:backgroundMark x1="83055" y1="76087" x2="83055" y2="76087"/>
                        <a14:backgroundMark x1="88544" y1="50000" x2="88544" y2="50000"/>
                        <a14:backgroundMark x1="92124" y1="67391" x2="92124" y2="67391"/>
                        <a14:backgroundMark x1="85442" y1="89130" x2="85442" y2="89130"/>
                        <a14:backgroundMark x1="85203" y1="56522" x2="85203" y2="56522"/>
                        <a14:backgroundMark x1="82100" y1="56522" x2="82100" y2="56522"/>
                        <a14:backgroundMark x1="74463" y1="82609" x2="73508" y2="82609"/>
                        <a14:backgroundMark x1="72792" y1="82609" x2="72792" y2="82609"/>
                        <a14:backgroundMark x1="57041" y1="82609" x2="57041" y2="82609"/>
                        <a14:backgroundMark x1="57041" y1="82609" x2="57041" y2="82609"/>
                        <a14:backgroundMark x1="48926" y1="82609" x2="48926" y2="82609"/>
                        <a14:backgroundMark x1="48926" y1="82609" x2="48926" y2="82609"/>
                        <a14:backgroundMark x1="46062" y1="65217" x2="46062" y2="65217"/>
                        <a14:backgroundMark x1="46062" y1="65217" x2="46062" y2="65217"/>
                        <a14:backgroundMark x1="42721" y1="84783" x2="42721" y2="84783"/>
                        <a14:backgroundMark x1="42721" y1="84783" x2="42721" y2="84783"/>
                        <a14:backgroundMark x1="39618" y1="63043" x2="39618" y2="63043"/>
                        <a14:backgroundMark x1="39618" y1="63043" x2="39618" y2="63043"/>
                        <a14:backgroundMark x1="6205" y1="86957" x2="6205" y2="86957"/>
                        <a14:backgroundMark x1="6205" y1="86957" x2="6205" y2="86957"/>
                        <a14:backgroundMark x1="19809" y1="91304" x2="19809" y2="91304"/>
                        <a14:backgroundMark x1="35084" y1="91304" x2="35084" y2="91304"/>
                        <a14:backgroundMark x1="93556" y1="58696" x2="93556" y2="58696"/>
                        <a14:backgroundMark x1="5967" y1="45652" x2="5967" y2="4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45286" cy="70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724628" y="457360"/>
            <a:ext cx="2953887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PERIGO : ZOONOSES</a:t>
            </a:r>
            <a:endParaRPr lang="pt-BR" sz="2600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8640" y="951466"/>
            <a:ext cx="5772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Comic Sans MS" pitchFamily="66" charset="0"/>
                <a:cs typeface="Arial" pitchFamily="34" charset="0"/>
              </a:rPr>
              <a:t>Várias doenças podem ser transmitidas por animas (Zoonoses). Associe os animais com os números que correspondem ao nome das doenças. Lembre-se que alguns animais podem transmitir mais de uma doença.</a:t>
            </a:r>
            <a:endParaRPr lang="pt-BR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8" y="2780672"/>
            <a:ext cx="5943908" cy="96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51" y="3809525"/>
            <a:ext cx="1638527" cy="21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2" y="3923928"/>
            <a:ext cx="282533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6" y="5292079"/>
            <a:ext cx="1687843" cy="226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593" y="5676462"/>
            <a:ext cx="211409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697" l="0" r="100000">
                        <a14:foregroundMark x1="82105" y1="49186" x2="82105" y2="49186"/>
                        <a14:foregroundMark x1="63158" y1="50814" x2="63158" y2="50814"/>
                        <a14:foregroundMark x1="62105" y1="55375" x2="62105" y2="5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46" y="5896297"/>
            <a:ext cx="18097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1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xograma: Cartão 3"/>
          <p:cNvSpPr/>
          <p:nvPr/>
        </p:nvSpPr>
        <p:spPr>
          <a:xfrm flipH="1" flipV="1">
            <a:off x="12705" y="179511"/>
            <a:ext cx="6319876" cy="2247619"/>
          </a:xfrm>
          <a:prstGeom prst="flowChartPunchedCard">
            <a:avLst/>
          </a:prstGeom>
          <a:solidFill>
            <a:srgbClr val="9DC1FB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/>
          <p:cNvSpPr/>
          <p:nvPr/>
        </p:nvSpPr>
        <p:spPr>
          <a:xfrm rot="20637122" flipH="1" flipV="1">
            <a:off x="5136036" y="2263197"/>
            <a:ext cx="1597565" cy="331194"/>
          </a:xfrm>
          <a:prstGeom prst="triangle">
            <a:avLst/>
          </a:prstGeom>
          <a:solidFill>
            <a:srgbClr val="0070C0"/>
          </a:solidFill>
          <a:ln>
            <a:solidFill>
              <a:srgbClr val="9DC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411" y1="19565" x2="12411" y2="19565"/>
                        <a14:foregroundMark x1="19332" y1="28261" x2="19332" y2="28261"/>
                        <a14:foregroundMark x1="24821" y1="30435" x2="24821" y2="30435"/>
                        <a14:foregroundMark x1="28640" y1="30435" x2="28640" y2="30435"/>
                        <a14:foregroundMark x1="31265" y1="30435" x2="31265" y2="30435"/>
                        <a14:foregroundMark x1="41766" y1="19565" x2="41766" y2="19565"/>
                        <a14:foregroundMark x1="39141" y1="15217" x2="39141" y2="15217"/>
                        <a14:foregroundMark x1="46062" y1="21739" x2="46062" y2="21739"/>
                        <a14:foregroundMark x1="50358" y1="21739" x2="50358" y2="21739"/>
                        <a14:foregroundMark x1="50358" y1="34783" x2="50358" y2="34783"/>
                        <a14:foregroundMark x1="50358" y1="34783" x2="50358" y2="34783"/>
                        <a14:foregroundMark x1="27685" y1="52174" x2="27685" y2="52174"/>
                        <a14:foregroundMark x1="24821" y1="56522" x2="24821" y2="56522"/>
                        <a14:foregroundMark x1="17422" y1="67391" x2="17422" y2="67391"/>
                        <a14:foregroundMark x1="13842" y1="67391" x2="13842" y2="67391"/>
                        <a14:foregroundMark x1="13842" y1="67391" x2="13842" y2="67391"/>
                        <a14:foregroundMark x1="7160" y1="39130" x2="7160" y2="39130"/>
                        <a14:foregroundMark x1="7160" y1="39130" x2="7160" y2="39130"/>
                        <a14:foregroundMark x1="5251" y1="30435" x2="5251" y2="30435"/>
                        <a14:foregroundMark x1="1432" y1="17391" x2="1432" y2="17391"/>
                        <a14:foregroundMark x1="2864" y1="17391" x2="2864" y2="17391"/>
                        <a14:foregroundMark x1="10740" y1="28261" x2="10740" y2="28261"/>
                        <a14:foregroundMark x1="13604" y1="52174" x2="13604" y2="52174"/>
                        <a14:foregroundMark x1="11217" y1="56522" x2="11217" y2="56522"/>
                        <a14:foregroundMark x1="10263" y1="63043" x2="10263" y2="63043"/>
                        <a14:foregroundMark x1="6444" y1="63043" x2="6444" y2="63043"/>
                        <a14:foregroundMark x1="10979" y1="63043" x2="10979" y2="63043"/>
                        <a14:foregroundMark x1="14320" y1="60870" x2="14320" y2="60870"/>
                        <a14:foregroundMark x1="21241" y1="58696" x2="21241" y2="58696"/>
                        <a14:foregroundMark x1="19570" y1="58696" x2="19570" y2="58696"/>
                        <a14:foregroundMark x1="16706" y1="43478" x2="16706" y2="43478"/>
                        <a14:foregroundMark x1="15752" y1="41304" x2="15752" y2="41304"/>
                        <a14:foregroundMark x1="21002" y1="78261" x2="21002" y2="78261"/>
                        <a14:foregroundMark x1="24105" y1="73913" x2="24105" y2="73913"/>
                        <a14:foregroundMark x1="24105" y1="69565" x2="24105" y2="69565"/>
                        <a14:foregroundMark x1="22196" y1="47826" x2="22196" y2="47826"/>
                        <a14:foregroundMark x1="22196" y1="28261" x2="22196" y2="28261"/>
                        <a14:foregroundMark x1="22196" y1="17391" x2="22196" y2="17391"/>
                        <a14:foregroundMark x1="28878" y1="76087" x2="28878" y2="76087"/>
                        <a14:foregroundMark x1="28878" y1="67391" x2="28878" y2="67391"/>
                        <a14:foregroundMark x1="30310" y1="30435" x2="30310" y2="30435"/>
                        <a14:foregroundMark x1="31026" y1="50000" x2="31026" y2="50000"/>
                        <a14:foregroundMark x1="29833" y1="21739" x2="29833" y2="21739"/>
                        <a14:foregroundMark x1="28640" y1="6522" x2="28640" y2="6522"/>
                        <a14:foregroundMark x1="20286" y1="6522" x2="20286" y2="6522"/>
                        <a14:foregroundMark x1="6921" y1="8696" x2="6921" y2="8696"/>
                        <a14:foregroundMark x1="39141" y1="21739" x2="39141" y2="21739"/>
                        <a14:foregroundMark x1="36516" y1="21739" x2="36516" y2="21739"/>
                        <a14:foregroundMark x1="34368" y1="17391" x2="34368" y2="17391"/>
                        <a14:foregroundMark x1="44630" y1="19565" x2="44630" y2="19565"/>
                        <a14:foregroundMark x1="43675" y1="28261" x2="43675" y2="28261"/>
                        <a14:foregroundMark x1="49165" y1="26087" x2="49165" y2="26087"/>
                        <a14:foregroundMark x1="42959" y1="15217" x2="42959" y2="15217"/>
                        <a14:foregroundMark x1="56563" y1="26087" x2="56563" y2="26087"/>
                        <a14:foregroundMark x1="53461" y1="36957" x2="53461" y2="36957"/>
                        <a14:foregroundMark x1="53461" y1="36957" x2="53461" y2="36957"/>
                        <a14:foregroundMark x1="57279" y1="28261" x2="57279" y2="28261"/>
                        <a14:foregroundMark x1="57757" y1="28261" x2="57757" y2="28261"/>
                        <a14:foregroundMark x1="59189" y1="28261" x2="59189" y2="28261"/>
                        <a14:foregroundMark x1="65394" y1="28261" x2="65394" y2="28261"/>
                        <a14:foregroundMark x1="65394" y1="28261" x2="65394" y2="28261"/>
                        <a14:foregroundMark x1="73986" y1="17391" x2="73986" y2="17391"/>
                        <a14:foregroundMark x1="73986" y1="17391" x2="73986" y2="17391"/>
                        <a14:foregroundMark x1="73508" y1="17391" x2="72792" y2="17391"/>
                        <a14:foregroundMark x1="69690" y1="21739" x2="69690" y2="21739"/>
                        <a14:foregroundMark x1="68019" y1="21739" x2="68019" y2="21739"/>
                        <a14:foregroundMark x1="64916" y1="41304" x2="64916" y2="41304"/>
                        <a14:foregroundMark x1="54415" y1="19565" x2="54415" y2="19565"/>
                        <a14:foregroundMark x1="82578" y1="32609" x2="82578" y2="32609"/>
                        <a14:foregroundMark x1="81146" y1="28261" x2="81146" y2="28261"/>
                        <a14:foregroundMark x1="77327" y1="28261" x2="77327" y2="28261"/>
                        <a14:foregroundMark x1="77327" y1="21739" x2="77327" y2="21739"/>
                        <a14:foregroundMark x1="76372" y1="13043" x2="76372" y2="13043"/>
                        <a14:foregroundMark x1="79475" y1="13043" x2="79475" y2="13043"/>
                        <a14:foregroundMark x1="84248" y1="13043" x2="84248" y2="13043"/>
                        <a14:foregroundMark x1="84248" y1="13043" x2="84248" y2="13043"/>
                        <a14:foregroundMark x1="89499" y1="32609" x2="89499" y2="32609"/>
                        <a14:foregroundMark x1="89737" y1="21739" x2="89737" y2="21739"/>
                        <a14:foregroundMark x1="92363" y1="17391" x2="92363" y2="17391"/>
                        <a14:foregroundMark x1="95704" y1="17391" x2="95704" y2="17391"/>
                        <a14:foregroundMark x1="95704" y1="17391" x2="95704" y2="17391"/>
                        <a14:foregroundMark x1="97375" y1="17391" x2="97375" y2="17391"/>
                        <a14:foregroundMark x1="92601" y1="21739" x2="92601" y2="21739"/>
                        <a14:foregroundMark x1="79475" y1="52174" x2="79475" y2="52174"/>
                        <a14:foregroundMark x1="87589" y1="73913" x2="87589" y2="73913"/>
                        <a14:foregroundMark x1="86396" y1="58696" x2="86396" y2="58696"/>
                        <a14:foregroundMark x1="98807" y1="67391" x2="98807" y2="67391"/>
                        <a14:backgroundMark x1="36038" y1="65217" x2="36038" y2="65217"/>
                        <a14:backgroundMark x1="51790" y1="73913" x2="51790" y2="73913"/>
                        <a14:backgroundMark x1="59189" y1="80435" x2="59189" y2="80435"/>
                        <a14:backgroundMark x1="63007" y1="80435" x2="63007" y2="80435"/>
                        <a14:backgroundMark x1="75895" y1="80435" x2="75895" y2="80435"/>
                        <a14:backgroundMark x1="69928" y1="80435" x2="69928" y2="80435"/>
                        <a14:backgroundMark x1="66826" y1="76087" x2="66826" y2="76087"/>
                        <a14:backgroundMark x1="73270" y1="65217" x2="73270" y2="65217"/>
                        <a14:backgroundMark x1="83055" y1="76087" x2="83055" y2="76087"/>
                        <a14:backgroundMark x1="88544" y1="50000" x2="88544" y2="50000"/>
                        <a14:backgroundMark x1="92124" y1="67391" x2="92124" y2="67391"/>
                        <a14:backgroundMark x1="85442" y1="89130" x2="85442" y2="89130"/>
                        <a14:backgroundMark x1="85203" y1="56522" x2="85203" y2="56522"/>
                        <a14:backgroundMark x1="82100" y1="56522" x2="82100" y2="56522"/>
                        <a14:backgroundMark x1="74463" y1="82609" x2="73508" y2="82609"/>
                        <a14:backgroundMark x1="72792" y1="82609" x2="72792" y2="82609"/>
                        <a14:backgroundMark x1="57041" y1="82609" x2="57041" y2="82609"/>
                        <a14:backgroundMark x1="57041" y1="82609" x2="57041" y2="82609"/>
                        <a14:backgroundMark x1="48926" y1="82609" x2="48926" y2="82609"/>
                        <a14:backgroundMark x1="48926" y1="82609" x2="48926" y2="82609"/>
                        <a14:backgroundMark x1="46062" y1="65217" x2="46062" y2="65217"/>
                        <a14:backgroundMark x1="46062" y1="65217" x2="46062" y2="65217"/>
                        <a14:backgroundMark x1="42721" y1="84783" x2="42721" y2="84783"/>
                        <a14:backgroundMark x1="42721" y1="84783" x2="42721" y2="84783"/>
                        <a14:backgroundMark x1="39618" y1="63043" x2="39618" y2="63043"/>
                        <a14:backgroundMark x1="39618" y1="63043" x2="39618" y2="63043"/>
                        <a14:backgroundMark x1="6205" y1="86957" x2="6205" y2="86957"/>
                        <a14:backgroundMark x1="6205" y1="86957" x2="6205" y2="86957"/>
                        <a14:backgroundMark x1="19809" y1="91304" x2="19809" y2="91304"/>
                        <a14:backgroundMark x1="35084" y1="91304" x2="35084" y2="91304"/>
                        <a14:backgroundMark x1="93556" y1="58696" x2="93556" y2="58696"/>
                        <a14:backgroundMark x1="5967" y1="45652" x2="5967" y2="4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45286" cy="70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507845" y="476997"/>
            <a:ext cx="3387467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DETETIVE VETERINÁRIO</a:t>
            </a:r>
            <a:endParaRPr lang="pt-BR" sz="2600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8640" y="951466"/>
            <a:ext cx="5772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Comic Sans MS" pitchFamily="66" charset="0"/>
                <a:cs typeface="Arial" pitchFamily="34" charset="0"/>
              </a:rPr>
              <a:t>Chegou a hora de voc</a:t>
            </a:r>
            <a:r>
              <a:rPr lang="pt-BR" dirty="0">
                <a:latin typeface="Comic Sans MS" pitchFamily="66" charset="0"/>
                <a:cs typeface="Arial" pitchFamily="34" charset="0"/>
              </a:rPr>
              <a:t>ê</a:t>
            </a:r>
            <a:r>
              <a:rPr lang="pt-BR" dirty="0" smtClean="0">
                <a:latin typeface="Comic Sans MS" pitchFamily="66" charset="0"/>
                <a:cs typeface="Arial" pitchFamily="34" charset="0"/>
              </a:rPr>
              <a:t> colocar em prática seus conhecimentos sobre animais e matar uma charada ! Abaixo, você pode ver as sombras dos animais. Utilize as pistas para solucionar o mistério e descubra que animal é esse.</a:t>
            </a:r>
            <a:endParaRPr lang="pt-BR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Retângulo com Canto Diagonal Aparado 8"/>
          <p:cNvSpPr/>
          <p:nvPr/>
        </p:nvSpPr>
        <p:spPr>
          <a:xfrm>
            <a:off x="12705" y="2428794"/>
            <a:ext cx="4784447" cy="2873737"/>
          </a:xfrm>
          <a:prstGeom prst="snip2DiagRect">
            <a:avLst/>
          </a:prstGeom>
          <a:solidFill>
            <a:srgbClr val="C7DC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706" y="2440209"/>
            <a:ext cx="47844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Pistas: </a:t>
            </a:r>
          </a:p>
          <a:p>
            <a:pPr marL="342900" indent="-342900" algn="just">
              <a:buAutoNum type="arabicParenR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Ele tem mania de arranhar as coisas.</a:t>
            </a:r>
          </a:p>
          <a:p>
            <a:pPr marL="342900" indent="-342900" algn="just">
              <a:buAutoNum type="arabicParenR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Não é o vilão na Toxoplasmose, mas pode eliminar parasita nas fezes.</a:t>
            </a:r>
          </a:p>
          <a:p>
            <a:pPr marL="342900" indent="-342900" algn="just">
              <a:buAutoNum type="arabicParenR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Devem ser vacinados para Raiva, pois a mordida e arranhadura de animais contaminados pode transmitir essa doença para nós.</a:t>
            </a:r>
          </a:p>
          <a:p>
            <a:pPr marL="342900" indent="-342900" algn="just">
              <a:buAutoNum type="arabicParenR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Seu nome científico é </a:t>
            </a:r>
            <a:r>
              <a:rPr lang="pt-BR" sz="1600" i="1" dirty="0" err="1" smtClean="0">
                <a:latin typeface="Arial" pitchFamily="34" charset="0"/>
                <a:cs typeface="Arial" pitchFamily="34" charset="0"/>
              </a:rPr>
              <a:t>Felis</a:t>
            </a: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i="1" dirty="0" err="1" smtClean="0">
                <a:latin typeface="Arial" pitchFamily="34" charset="0"/>
                <a:cs typeface="Arial" pitchFamily="34" charset="0"/>
              </a:rPr>
              <a:t>catus</a:t>
            </a: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e seu som produzido é o miado.</a:t>
            </a:r>
          </a:p>
          <a:p>
            <a:pPr marL="342900" indent="-342900" algn="just">
              <a:buAutoNum type="arabicParenR"/>
            </a:pPr>
            <a:endParaRPr lang="pt-BR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44" r="98695">
                        <a14:foregroundMark x1="13577" y1="53976" x2="13577" y2="53976"/>
                        <a14:foregroundMark x1="30287" y1="44819" x2="30287" y2="44819"/>
                        <a14:foregroundMark x1="71802" y1="23614" x2="71802" y2="23614"/>
                        <a14:foregroundMark x1="80940" y1="7229" x2="80940" y2="7229"/>
                        <a14:foregroundMark x1="71802" y1="49639" x2="71802" y2="49639"/>
                        <a14:foregroundMark x1="86162" y1="57108" x2="86162" y2="57108"/>
                        <a14:foregroundMark x1="77546" y1="83133" x2="77546" y2="83133"/>
                        <a14:foregroundMark x1="21671" y1="86265" x2="21671" y2="86265"/>
                        <a14:backgroundMark x1="76501" y1="25783" x2="76501" y2="25783"/>
                        <a14:backgroundMark x1="71540" y1="28675" x2="71540" y2="28675"/>
                        <a14:backgroundMark x1="73368" y1="28675" x2="73368" y2="28675"/>
                        <a14:backgroundMark x1="70235" y1="26265" x2="70235" y2="26265"/>
                        <a14:backgroundMark x1="65013" y1="26265" x2="65013" y2="26265"/>
                        <a14:backgroundMark x1="63446" y1="26265" x2="63446" y2="26265"/>
                        <a14:backgroundMark x1="80418" y1="25301" x2="80418" y2="25301"/>
                        <a14:backgroundMark x1="79373" y1="28916" x2="79373" y2="28916"/>
                        <a14:backgroundMark x1="84856" y1="24337" x2="84856" y2="24337"/>
                        <a14:backgroundMark x1="80940" y1="27229" x2="80940" y2="27229"/>
                        <a14:backgroundMark x1="76240" y1="27229" x2="76240" y2="27229"/>
                        <a14:backgroundMark x1="82768" y1="24337" x2="82768" y2="24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82"/>
          <a:stretch/>
        </p:blipFill>
        <p:spPr bwMode="auto">
          <a:xfrm>
            <a:off x="-84472" y="5004048"/>
            <a:ext cx="5367861" cy="435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44" r="98695">
                        <a14:foregroundMark x1="13577" y1="53976" x2="13577" y2="53976"/>
                        <a14:foregroundMark x1="30287" y1="44819" x2="30287" y2="44819"/>
                        <a14:foregroundMark x1="71802" y1="23614" x2="71802" y2="23614"/>
                        <a14:foregroundMark x1="80940" y1="7229" x2="80940" y2="7229"/>
                        <a14:foregroundMark x1="71802" y1="49639" x2="71802" y2="49639"/>
                        <a14:foregroundMark x1="86162" y1="57108" x2="86162" y2="57108"/>
                        <a14:foregroundMark x1="77546" y1="83133" x2="77546" y2="83133"/>
                        <a14:foregroundMark x1="21671" y1="86265" x2="21671" y2="86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21" t="13711" r="6905" b="67085"/>
          <a:stretch/>
        </p:blipFill>
        <p:spPr bwMode="auto">
          <a:xfrm rot="19874421">
            <a:off x="4581126" y="7585081"/>
            <a:ext cx="1958266" cy="105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44" r="98695">
                        <a14:foregroundMark x1="13577" y1="53976" x2="13577" y2="53976"/>
                        <a14:foregroundMark x1="30287" y1="44819" x2="30287" y2="44819"/>
                        <a14:foregroundMark x1="71802" y1="23614" x2="71802" y2="23614"/>
                        <a14:foregroundMark x1="80940" y1="7229" x2="80940" y2="7229"/>
                        <a14:foregroundMark x1="71802" y1="49639" x2="71802" y2="49639"/>
                        <a14:foregroundMark x1="86162" y1="57108" x2="86162" y2="57108"/>
                        <a14:foregroundMark x1="77546" y1="83133" x2="77546" y2="83133"/>
                        <a14:foregroundMark x1="21671" y1="86265" x2="21671" y2="86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41" t="894" r="36" b="86306"/>
          <a:stretch/>
        </p:blipFill>
        <p:spPr bwMode="auto">
          <a:xfrm>
            <a:off x="4559596" y="5314772"/>
            <a:ext cx="2001325" cy="70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3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9" y="2065461"/>
            <a:ext cx="1643399" cy="173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18" y="3893338"/>
            <a:ext cx="1848451" cy="188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51" l="0" r="100000">
                        <a14:foregroundMark x1="7598" y1="73913" x2="7598" y2="73913"/>
                        <a14:foregroundMark x1="16632" y1="79710" x2="16632" y2="79710"/>
                        <a14:foregroundMark x1="20945" y1="81159" x2="20945" y2="81159"/>
                        <a14:foregroundMark x1="28953" y1="85507" x2="28953" y2="85507"/>
                        <a14:foregroundMark x1="42505" y1="84058" x2="42505" y2="84058"/>
                        <a14:foregroundMark x1="43737" y1="84058" x2="43737" y2="84058"/>
                        <a14:foregroundMark x1="57700" y1="84058" x2="57700" y2="84058"/>
                        <a14:foregroundMark x1="61807" y1="84058" x2="61807" y2="84058"/>
                        <a14:foregroundMark x1="71663" y1="84058" x2="71663" y2="84058"/>
                        <a14:foregroundMark x1="71869" y1="84058" x2="71869" y2="84058"/>
                        <a14:foregroundMark x1="61602" y1="66667" x2="61602" y2="66667"/>
                        <a14:foregroundMark x1="62012" y1="75362" x2="62012" y2="75362"/>
                        <a14:foregroundMark x1="47023" y1="79710" x2="47023" y2="79710"/>
                        <a14:foregroundMark x1="50719" y1="79710" x2="50719" y2="79710"/>
                        <a14:foregroundMark x1="52977" y1="79710" x2="52977" y2="79710"/>
                        <a14:foregroundMark x1="55441" y1="75362" x2="55441" y2="75362"/>
                        <a14:foregroundMark x1="58111" y1="73913" x2="58111" y2="73913"/>
                        <a14:foregroundMark x1="60164" y1="73913" x2="60164" y2="73913"/>
                        <a14:foregroundMark x1="65708" y1="82609" x2="65708" y2="82609"/>
                        <a14:foregroundMark x1="66119" y1="82609" x2="66119" y2="82609"/>
                        <a14:foregroundMark x1="70226" y1="85507" x2="70226" y2="85507"/>
                        <a14:foregroundMark x1="67762" y1="79710" x2="67762" y2="79710"/>
                        <a14:foregroundMark x1="64887" y1="86957" x2="64887" y2="86957"/>
                        <a14:foregroundMark x1="64271" y1="88406" x2="64271" y2="88406"/>
                        <a14:foregroundMark x1="58932" y1="91304" x2="58932" y2="91304"/>
                        <a14:foregroundMark x1="52156" y1="91304" x2="52156" y2="91304"/>
                        <a14:foregroundMark x1="45175" y1="86957" x2="45175" y2="86957"/>
                        <a14:foregroundMark x1="83368" y1="92754" x2="83368" y2="92754"/>
                        <a14:foregroundMark x1="83368" y1="92754" x2="83368" y2="92754"/>
                        <a14:foregroundMark x1="90760" y1="66667" x2="90760" y2="66667"/>
                        <a14:foregroundMark x1="96715" y1="31884" x2="96715" y2="31884"/>
                        <a14:foregroundMark x1="95277" y1="56522" x2="95277" y2="56522"/>
                        <a14:foregroundMark x1="54620" y1="52174" x2="54620" y2="52174"/>
                        <a14:foregroundMark x1="73101" y1="63768" x2="73101" y2="63768"/>
                        <a14:foregroundMark x1="27310" y1="72464" x2="27310" y2="72464"/>
                        <a14:foregroundMark x1="6571" y1="11594" x2="6571" y2="11594"/>
                        <a14:foregroundMark x1="5133" y1="42029" x2="5133" y2="42029"/>
                        <a14:foregroundMark x1="4928" y1="57971" x2="4928" y2="57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4" y="0"/>
            <a:ext cx="5742136" cy="99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ownloads\logo agropecuári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28" y="1798666"/>
            <a:ext cx="2729070" cy="252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09837" y="1213891"/>
            <a:ext cx="2465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APOIO: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50" y="5737809"/>
            <a:ext cx="2045955" cy="172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491" y="5652768"/>
            <a:ext cx="1764574" cy="176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667488" y="7726401"/>
            <a:ext cx="35670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Prefeitura municipal de Ipiranga-PR</a:t>
            </a:r>
            <a:br>
              <a:rPr lang="pt-BR" b="1" dirty="0"/>
            </a:br>
            <a:r>
              <a:rPr lang="pt-BR" b="1" dirty="0"/>
              <a:t>Secretaria de Agropecuária e </a:t>
            </a:r>
            <a:br>
              <a:rPr lang="pt-BR" b="1" dirty="0"/>
            </a:br>
            <a:r>
              <a:rPr lang="pt-BR" b="1" dirty="0"/>
              <a:t>Secretaria de Educação</a:t>
            </a:r>
            <a:br>
              <a:rPr lang="pt-BR" b="1" dirty="0"/>
            </a:br>
            <a:r>
              <a:rPr lang="pt-BR" b="1" dirty="0"/>
              <a:t>GESTAO 2017-2020</a:t>
            </a:r>
            <a:r>
              <a:rPr lang="pt-BR" sz="2400" b="1" dirty="0">
                <a:solidFill>
                  <a:schemeClr val="bg1"/>
                </a:solidFill>
              </a:rPr>
              <a:t/>
            </a:r>
            <a:br>
              <a:rPr lang="pt-BR" sz="2400" b="1" dirty="0">
                <a:solidFill>
                  <a:schemeClr val="bg1"/>
                </a:solidFill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89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 dirty="0" smtClean="0"/>
              <a:t>O QUE FALA A LEI MUNICIPAL DE IPIRANGA CONTRA ABANDONO E MAUS TRATOS DOS ANIMAIS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296" y="2133600"/>
            <a:ext cx="5715000" cy="6400800"/>
          </a:xfrm>
        </p:spPr>
        <p:txBody>
          <a:bodyPr/>
          <a:lstStyle/>
          <a:p>
            <a:r>
              <a:rPr lang="pt-BR" dirty="0" smtClean="0"/>
              <a:t>Todos os animais encontrados  abandonados nas ruas poderão ser recolhidos.</a:t>
            </a:r>
          </a:p>
          <a:p>
            <a:r>
              <a:rPr lang="pt-BR" dirty="0" smtClean="0"/>
              <a:t>A prefeitura ira realizar castração dos animais de ruas.</a:t>
            </a:r>
          </a:p>
          <a:p>
            <a:r>
              <a:rPr lang="pt-BR" dirty="0" smtClean="0"/>
              <a:t>Fará campanhas educativas nas escolas sobre posse responsável  e respeito aos animais.</a:t>
            </a:r>
          </a:p>
          <a:p>
            <a:r>
              <a:rPr lang="pt-BR" dirty="0" smtClean="0"/>
              <a:t>Qualquer ato que ocorra com o animal é de inteira responsabilidade do seu dono.</a:t>
            </a:r>
          </a:p>
          <a:p>
            <a:r>
              <a:rPr lang="pt-BR" dirty="0" smtClean="0"/>
              <a:t>É proibido alojar animais silvestres.</a:t>
            </a:r>
          </a:p>
          <a:p>
            <a:r>
              <a:rPr lang="pt-BR" dirty="0" smtClean="0"/>
              <a:t>É proibido alojar muitos animais em casa ou gaiolas para vende-los.</a:t>
            </a:r>
          </a:p>
          <a:p>
            <a:r>
              <a:rPr lang="pt-BR" dirty="0" smtClean="0"/>
              <a:t>Todo animal que estiver sofrendo maus tratos será apreendido e o dono punido.</a:t>
            </a:r>
            <a:endParaRPr lang="pt-BR" dirty="0"/>
          </a:p>
        </p:txBody>
      </p:sp>
      <p:pic>
        <p:nvPicPr>
          <p:cNvPr id="1026" name="Picture 2" descr="C:\Users\User\Documents\VET\cartoon-legal-beagle-attorney-lawyer-dog-holding-a-document-by-toonaday-37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6" y="7164288"/>
            <a:ext cx="2376264" cy="17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97"/>
            <a:ext cx="6309320" cy="73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16118"/>
            <a:ext cx="2232248" cy="2514643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28" y="1835696"/>
            <a:ext cx="3084768" cy="2673466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3" y="4714146"/>
            <a:ext cx="2664053" cy="234277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60" y="5023066"/>
            <a:ext cx="2676072" cy="2049259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6" y="7380312"/>
            <a:ext cx="2628900" cy="158115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65" y="7380312"/>
            <a:ext cx="2657267" cy="1537867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 rot="20271396">
            <a:off x="1461005" y="630983"/>
            <a:ext cx="2716497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800" b="1" spc="-30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Castrar</a:t>
            </a:r>
            <a:endParaRPr lang="pt-BR" sz="4800" b="1" spc="-30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tângulo 2"/>
          <p:cNvSpPr/>
          <p:nvPr/>
        </p:nvSpPr>
        <p:spPr>
          <a:xfrm rot="20289421">
            <a:off x="2683347" y="710584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800" b="1" cap="none" spc="-300" dirty="0" smtClean="0">
                <a:ln w="11430"/>
                <a:solidFill>
                  <a:srgbClr val="842C7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Por quê?</a:t>
            </a:r>
            <a:endParaRPr lang="pt-BR" sz="4800" b="1" cap="none" spc="-300" dirty="0">
              <a:ln w="11430"/>
              <a:solidFill>
                <a:srgbClr val="842C7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50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97"/>
            <a:ext cx="6309320" cy="73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5" y="7740351"/>
            <a:ext cx="4202312" cy="138608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91" l="1095" r="95985">
                        <a14:foregroundMark x1="39781" y1="47368" x2="39781" y2="47368"/>
                        <a14:foregroundMark x1="66058" y1="42690" x2="66058" y2="42690"/>
                        <a14:foregroundMark x1="65328" y1="48538" x2="65328" y2="4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71" y="7497661"/>
            <a:ext cx="26098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55" y="7200874"/>
            <a:ext cx="903989" cy="53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3" y="3780603"/>
            <a:ext cx="4464721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94" y="4406539"/>
            <a:ext cx="1474164" cy="149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708326"/>
            <a:ext cx="4119016" cy="288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3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089" y="6804248"/>
            <a:ext cx="2084234" cy="170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41164"/>
            <a:ext cx="2893777" cy="67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1" y="722809"/>
            <a:ext cx="491454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" y="1514897"/>
            <a:ext cx="2664296" cy="420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26" y="6433895"/>
            <a:ext cx="3600400" cy="2070912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569" y="1552006"/>
            <a:ext cx="3136861" cy="159980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622" l="0" r="98802">
                        <a14:foregroundMark x1="25150" y1="21959" x2="25150" y2="21959"/>
                        <a14:foregroundMark x1="43114" y1="88176" x2="43114" y2="88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79" y="41164"/>
            <a:ext cx="958651" cy="150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26" y="4283968"/>
            <a:ext cx="3329485" cy="1898824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24" b="100000" l="0" r="100000">
                        <a14:foregroundMark x1="39660" y1="29155" x2="39660" y2="29155"/>
                        <a14:foregroundMark x1="41076" y1="33236" x2="41076" y2="33236"/>
                        <a14:foregroundMark x1="47309" y1="33236" x2="47309" y2="33236"/>
                        <a14:foregroundMark x1="44476" y1="34985" x2="44476" y2="34985"/>
                        <a14:foregroundMark x1="37960" y1="32653" x2="37960" y2="32653"/>
                        <a14:foregroundMark x1="61190" y1="9621" x2="61190" y2="9621"/>
                        <a14:backgroundMark x1="26062" y1="27405" x2="26062" y2="27405"/>
                        <a14:backgroundMark x1="16147" y1="20700" x2="16147" y2="20700"/>
                        <a14:backgroundMark x1="9348" y1="29155" x2="9348" y2="29155"/>
                        <a14:backgroundMark x1="7932" y1="33236" x2="7932" y2="33236"/>
                        <a14:backgroundMark x1="7932" y1="34985" x2="7932" y2="34985"/>
                        <a14:backgroundMark x1="5949" y1="41691" x2="5949" y2="41691"/>
                        <a14:backgroundMark x1="5949" y1="44315" x2="5949" y2="44315"/>
                        <a14:backgroundMark x1="9348" y1="47522" x2="9348" y2="47522"/>
                        <a14:backgroundMark x1="16147" y1="52478" x2="16147" y2="52478"/>
                        <a14:backgroundMark x1="16147" y1="61224" x2="16147" y2="61224"/>
                        <a14:backgroundMark x1="9632" y1="58309" x2="9632" y2="58309"/>
                        <a14:backgroundMark x1="6516" y1="58309" x2="6516" y2="58309"/>
                        <a14:backgroundMark x1="6516" y1="59767" x2="6516" y2="59767"/>
                        <a14:backgroundMark x1="10765" y1="59767" x2="10765" y2="59767"/>
                        <a14:backgroundMark x1="68839" y1="29738" x2="68839" y2="29738"/>
                        <a14:backgroundMark x1="57507" y1="39359" x2="57507" y2="39359"/>
                        <a14:backgroundMark x1="71105" y1="48688" x2="71105" y2="48688"/>
                        <a14:backgroundMark x1="66856" y1="46064" x2="66856" y2="46064"/>
                        <a14:backgroundMark x1="69122" y1="61224" x2="69122" y2="61224"/>
                        <a14:backgroundMark x1="30878" y1="64431" x2="30878" y2="64431"/>
                        <a14:backgroundMark x1="89802" y1="34111" x2="89802" y2="34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11" y="3151809"/>
            <a:ext cx="1578363" cy="112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4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6980" y="926366"/>
            <a:ext cx="5736743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latin typeface="Comic Sans MS" pitchFamily="66" charset="0"/>
              </a:rPr>
              <a:t>RESOLVA:</a:t>
            </a:r>
          </a:p>
          <a:p>
            <a:pPr algn="just"/>
            <a:endParaRPr lang="pt-BR" sz="2200" b="1" dirty="0">
              <a:latin typeface="Comic Sans MS" pitchFamily="66" charset="0"/>
            </a:endParaRPr>
          </a:p>
          <a:p>
            <a:pPr algn="just"/>
            <a:r>
              <a:rPr lang="pt-BR" sz="2200" b="1" dirty="0" smtClean="0">
                <a:latin typeface="Comic Sans MS" pitchFamily="66" charset="0"/>
              </a:rPr>
              <a:t>1-Circule qual profissional pode castrar seu animal de estimação??</a:t>
            </a:r>
          </a:p>
          <a:p>
            <a:pPr algn="just"/>
            <a:endParaRPr lang="pt-BR" sz="2200" dirty="0">
              <a:latin typeface="Comic Sans MS" pitchFamily="66" charset="0"/>
            </a:endParaRPr>
          </a:p>
          <a:p>
            <a:pPr algn="just"/>
            <a:endParaRPr lang="pt-BR" sz="2200" dirty="0" smtClean="0">
              <a:latin typeface="Comic Sans MS" pitchFamily="66" charset="0"/>
            </a:endParaRPr>
          </a:p>
          <a:p>
            <a:pPr algn="just"/>
            <a:endParaRPr lang="pt-BR" sz="2200" dirty="0">
              <a:latin typeface="Comic Sans MS" pitchFamily="66" charset="0"/>
            </a:endParaRPr>
          </a:p>
          <a:p>
            <a:pPr algn="just"/>
            <a:endParaRPr lang="pt-BR" sz="2200" dirty="0" smtClean="0">
              <a:latin typeface="Comic Sans MS" pitchFamily="66" charset="0"/>
            </a:endParaRPr>
          </a:p>
          <a:p>
            <a:pPr algn="just"/>
            <a:endParaRPr lang="pt-BR" sz="2200" dirty="0">
              <a:latin typeface="Comic Sans MS" pitchFamily="66" charset="0"/>
            </a:endParaRPr>
          </a:p>
          <a:p>
            <a:pPr algn="just"/>
            <a:endParaRPr lang="pt-BR" sz="2200" dirty="0" smtClean="0">
              <a:latin typeface="Comic Sans MS" pitchFamily="66" charset="0"/>
            </a:endParaRPr>
          </a:p>
          <a:p>
            <a:pPr algn="just"/>
            <a:endParaRPr lang="pt-BR" sz="2200" dirty="0">
              <a:latin typeface="Comic Sans MS" pitchFamily="66" charset="0"/>
            </a:endParaRPr>
          </a:p>
          <a:p>
            <a:pPr algn="just"/>
            <a:endParaRPr lang="pt-BR" sz="2200" dirty="0">
              <a:latin typeface="Comic Sans MS" pitchFamily="66" charset="0"/>
            </a:endParaRPr>
          </a:p>
          <a:p>
            <a:pPr algn="just"/>
            <a:r>
              <a:rPr lang="pt-BR" sz="2200" b="1" dirty="0" smtClean="0">
                <a:latin typeface="Comic Sans MS" pitchFamily="66" charset="0"/>
              </a:rPr>
              <a:t>2-Marque com um X a letra correta se sua gatinha ou cadelinha estiver prenha, o que se deve fazer com os filhotinhos?</a:t>
            </a:r>
          </a:p>
          <a:p>
            <a:pPr algn="just"/>
            <a:endParaRPr lang="pt-BR" sz="2200" dirty="0">
              <a:latin typeface="Comic Sans MS" pitchFamily="66" charset="0"/>
            </a:endParaRPr>
          </a:p>
          <a:p>
            <a:pPr marL="457200" indent="-457200" algn="just">
              <a:buAutoNum type="alphaLcParenR"/>
            </a:pPr>
            <a:r>
              <a:rPr lang="pt-BR" sz="2200" dirty="0" smtClean="0">
                <a:latin typeface="Comic Sans MS" pitchFamily="66" charset="0"/>
              </a:rPr>
              <a:t>Abandonar eles na rua;</a:t>
            </a:r>
          </a:p>
          <a:p>
            <a:pPr marL="457200" indent="-457200" algn="just">
              <a:buAutoNum type="alphaLcParenR"/>
            </a:pPr>
            <a:endParaRPr lang="pt-BR" sz="2200" dirty="0">
              <a:latin typeface="Comic Sans MS" pitchFamily="66" charset="0"/>
            </a:endParaRPr>
          </a:p>
          <a:p>
            <a:pPr marL="457200" indent="-457200" algn="just">
              <a:buAutoNum type="alphaLcParenR"/>
            </a:pPr>
            <a:endParaRPr lang="pt-BR" sz="2200" dirty="0" smtClean="0">
              <a:latin typeface="Comic Sans MS" pitchFamily="66" charset="0"/>
            </a:endParaRPr>
          </a:p>
          <a:p>
            <a:pPr marL="457200" indent="-457200" algn="just">
              <a:buAutoNum type="alphaLcParenR"/>
            </a:pPr>
            <a:r>
              <a:rPr lang="pt-BR" sz="2200" dirty="0" smtClean="0">
                <a:latin typeface="Comic Sans MS" pitchFamily="66" charset="0"/>
              </a:rPr>
              <a:t>Cuidar deles até que consigam ser adotados; </a:t>
            </a:r>
          </a:p>
          <a:p>
            <a:pPr algn="just"/>
            <a:endParaRPr lang="pt-BR" sz="2200" dirty="0">
              <a:latin typeface="Comic Sans MS" pitchFamily="66" charset="0"/>
            </a:endParaRPr>
          </a:p>
          <a:p>
            <a:pPr algn="just"/>
            <a:endParaRPr lang="pt-BR" sz="2200" dirty="0" smtClean="0">
              <a:latin typeface="Comic Sans MS" pitchFamily="66" charset="0"/>
            </a:endParaRPr>
          </a:p>
          <a:p>
            <a:pPr algn="just"/>
            <a:r>
              <a:rPr lang="pt-BR" sz="2200" dirty="0" smtClean="0">
                <a:latin typeface="Comic Sans MS" pitchFamily="66" charset="0"/>
              </a:rPr>
              <a:t>.</a:t>
            </a:r>
            <a:endParaRPr lang="pt-BR" sz="2200" dirty="0"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97"/>
            <a:ext cx="6309320" cy="73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250" y="2396562"/>
            <a:ext cx="1309362" cy="176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6" y="2396562"/>
            <a:ext cx="1642353" cy="203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84" y="2262317"/>
            <a:ext cx="1371960" cy="203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27" y="6084168"/>
            <a:ext cx="1512169" cy="103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24" y="7956376"/>
            <a:ext cx="1726834" cy="100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8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xograma: Cartão 3"/>
          <p:cNvSpPr/>
          <p:nvPr/>
        </p:nvSpPr>
        <p:spPr>
          <a:xfrm flipH="1" flipV="1">
            <a:off x="0" y="179512"/>
            <a:ext cx="6332580" cy="2067254"/>
          </a:xfrm>
          <a:prstGeom prst="flowChartPunchedCar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6" b="97859" l="9899" r="96566">
                        <a14:backgroundMark x1="26869" y1="82013" x2="26869" y2="82013"/>
                        <a14:backgroundMark x1="27475" y1="89293" x2="27475" y2="89293"/>
                        <a14:backgroundMark x1="23838" y1="92719" x2="23838" y2="92719"/>
                        <a14:backgroundMark x1="34141" y1="83084" x2="34141" y2="83084"/>
                        <a14:backgroundMark x1="37778" y1="75589" x2="37778" y2="75589"/>
                        <a14:backgroundMark x1="36162" y1="82655" x2="36162" y2="82655"/>
                        <a14:backgroundMark x1="33939" y1="89293" x2="33939" y2="89293"/>
                        <a14:backgroundMark x1="35354" y1="92077" x2="35354" y2="92077"/>
                        <a14:backgroundMark x1="38788" y1="86938" x2="38788" y2="86938"/>
                        <a14:backgroundMark x1="42424" y1="77944" x2="42424" y2="77944"/>
                        <a14:backgroundMark x1="41414" y1="80728" x2="41414" y2="80728"/>
                        <a14:backgroundMark x1="42828" y1="87366" x2="42828" y2="87366"/>
                        <a14:backgroundMark x1="27879" y1="84154" x2="27879" y2="84154"/>
                        <a14:backgroundMark x1="31515" y1="93148" x2="31515" y2="93148"/>
                        <a14:backgroundMark x1="29899" y1="66809" x2="29899" y2="66809"/>
                        <a14:backgroundMark x1="25455" y1="71306" x2="25455" y2="71306"/>
                        <a14:backgroundMark x1="24848" y1="76874" x2="24848" y2="76874"/>
                        <a14:backgroundMark x1="32929" y1="67666" x2="32929" y2="67666"/>
                        <a14:backgroundMark x1="20808" y1="46039" x2="20808" y2="46039"/>
                        <a14:backgroundMark x1="29899" y1="42827" x2="29899" y2="42827"/>
                        <a14:backgroundMark x1="37172" y1="38544" x2="37172" y2="38544"/>
                        <a14:backgroundMark x1="21414" y1="48180" x2="21414" y2="48180"/>
                        <a14:backgroundMark x1="23636" y1="41970" x2="23636" y2="41970"/>
                        <a14:backgroundMark x1="23636" y1="43897" x2="23636" y2="43897"/>
                        <a14:backgroundMark x1="22828" y1="53961" x2="22828" y2="53961"/>
                        <a14:backgroundMark x1="30707" y1="48180" x2="30707" y2="48180"/>
                        <a14:backgroundMark x1="34747" y1="51606" x2="34747" y2="51606"/>
                        <a14:backgroundMark x1="42424" y1="46039" x2="42424" y2="46039"/>
                        <a14:backgroundMark x1="41818" y1="36188" x2="41818" y2="36188"/>
                        <a14:backgroundMark x1="42424" y1="33191" x2="42424" y2="33191"/>
                        <a14:backgroundMark x1="43232" y1="38544" x2="43232" y2="38544"/>
                        <a14:backgroundMark x1="38990" y1="19486" x2="38990" y2="19486"/>
                        <a14:backgroundMark x1="40808" y1="28051" x2="40808" y2="28051"/>
                        <a14:backgroundMark x1="40808" y1="30835" x2="40808" y2="30835"/>
                        <a14:backgroundMark x1="38990" y1="46253" x2="38990" y2="46253"/>
                        <a14:backgroundMark x1="40808" y1="49893" x2="40808" y2="49893"/>
                        <a14:backgroundMark x1="39394" y1="53105" x2="39394" y2="53105"/>
                        <a14:backgroundMark x1="33535" y1="56959" x2="33535" y2="56959"/>
                        <a14:backgroundMark x1="28687" y1="53961" x2="28687" y2="53961"/>
                        <a14:backgroundMark x1="52525" y1="43897" x2="52525" y2="43897"/>
                        <a14:backgroundMark x1="48081" y1="31478" x2="48081" y2="31478"/>
                        <a14:backgroundMark x1="50101" y1="37687" x2="50101" y2="37687"/>
                        <a14:backgroundMark x1="45253" y1="24625" x2="45253" y2="24625"/>
                        <a14:backgroundMark x1="41212" y1="20557" x2="41212" y2="20557"/>
                        <a14:backgroundMark x1="52929" y1="24839" x2="52929" y2="24839"/>
                        <a14:backgroundMark x1="52525" y1="28908" x2="52525" y2="28908"/>
                        <a14:backgroundMark x1="49293" y1="19486" x2="49293" y2="19486"/>
                        <a14:backgroundMark x1="49495" y1="16916" x2="49495" y2="16916"/>
                        <a14:backgroundMark x1="59798" y1="21199" x2="59798" y2="21199"/>
                        <a14:backgroundMark x1="61616" y1="30407" x2="61616" y2="30407"/>
                        <a14:backgroundMark x1="59394" y1="32334" x2="59394" y2="32334"/>
                        <a14:backgroundMark x1="58182" y1="34690" x2="58182" y2="34690"/>
                        <a14:backgroundMark x1="68283" y1="20985" x2="68283" y2="20985"/>
                        <a14:backgroundMark x1="74545" y1="20985" x2="74545" y2="20985"/>
                        <a14:backgroundMark x1="73333" y1="29336" x2="73333" y2="29336"/>
                        <a14:backgroundMark x1="78788" y1="21413" x2="78788" y2="21413"/>
                        <a14:backgroundMark x1="82626" y1="19272" x2="82626" y2="19272"/>
                        <a14:backgroundMark x1="86061" y1="18415" x2="86061" y2="18415"/>
                        <a14:backgroundMark x1="77778" y1="16702" x2="77778" y2="16702"/>
                        <a14:backgroundMark x1="72323" y1="26552" x2="72323" y2="26552"/>
                        <a14:backgroundMark x1="62828" y1="28051" x2="62828" y2="28051"/>
                        <a14:backgroundMark x1="68283" y1="33191" x2="68283" y2="33191"/>
                        <a14:backgroundMark x1="67273" y1="38330" x2="67273" y2="38330"/>
                        <a14:backgroundMark x1="72727" y1="37259" x2="72727" y2="37259"/>
                        <a14:backgroundMark x1="72525" y1="41542" x2="72525" y2="41542"/>
                        <a14:backgroundMark x1="72525" y1="47537" x2="72525" y2="47537"/>
                        <a14:backgroundMark x1="73939" y1="52463" x2="73939" y2="52463"/>
                        <a14:backgroundMark x1="74545" y1="58458" x2="74545" y2="58458"/>
                        <a14:backgroundMark x1="81818" y1="50535" x2="81818" y2="50535"/>
                        <a14:backgroundMark x1="77980" y1="58244" x2="77980" y2="58244"/>
                        <a14:backgroundMark x1="66869" y1="46895" x2="66869" y2="46895"/>
                        <a14:backgroundMark x1="67475" y1="49679" x2="67475" y2="49679"/>
                        <a14:backgroundMark x1="50505" y1="51392" x2="50505" y2="51392"/>
                        <a14:backgroundMark x1="49091" y1="49036" x2="49091" y2="49036"/>
                        <a14:backgroundMark x1="55354" y1="51392" x2="55354" y2="51392"/>
                        <a14:backgroundMark x1="55152" y1="44754" x2="55152" y2="44754"/>
                        <a14:backgroundMark x1="62222" y1="39615" x2="62222" y2="39615"/>
                        <a14:backgroundMark x1="55354" y1="39615" x2="55354" y2="39615"/>
                        <a14:backgroundMark x1="84848" y1="27409" x2="84848" y2="27409"/>
                        <a14:backgroundMark x1="87071" y1="26338" x2="87071" y2="26338"/>
                        <a14:backgroundMark x1="87071" y1="34690" x2="87071" y2="34690"/>
                        <a14:backgroundMark x1="77172" y1="36188" x2="77172" y2="36188"/>
                        <a14:backgroundMark x1="78586" y1="33405" x2="78586" y2="33405"/>
                        <a14:backgroundMark x1="86263" y1="43255" x2="86263" y2="43255"/>
                        <a14:backgroundMark x1="86061" y1="48608" x2="86061" y2="48608"/>
                        <a14:backgroundMark x1="86869" y1="57816" x2="86869" y2="57816"/>
                        <a14:backgroundMark x1="65657" y1="68522" x2="65657" y2="68522"/>
                        <a14:backgroundMark x1="67879" y1="62741" x2="67879" y2="62741"/>
                        <a14:backgroundMark x1="64646" y1="61028" x2="64646" y2="61028"/>
                        <a14:backgroundMark x1="68687" y1="69593" x2="68687" y2="69593"/>
                        <a14:backgroundMark x1="58788" y1="62741" x2="58788" y2="62741"/>
                        <a14:backgroundMark x1="58788" y1="65310" x2="58788" y2="65310"/>
                        <a14:backgroundMark x1="55758" y1="70450" x2="55758" y2="70450"/>
                        <a14:backgroundMark x1="56364" y1="56103" x2="56364" y2="56103"/>
                        <a14:backgroundMark x1="70303" y1="58458" x2="70303" y2="58458"/>
                        <a14:backgroundMark x1="66869" y1="58244" x2="66869" y2="58244"/>
                        <a14:backgroundMark x1="68485" y1="51606" x2="68485" y2="51606"/>
                        <a14:backgroundMark x1="82020" y1="39615" x2="82020" y2="39615"/>
                        <a14:backgroundMark x1="78788" y1="46895" x2="78788" y2="46895"/>
                        <a14:backgroundMark x1="50303" y1="64882" x2="50303" y2="64882"/>
                        <a14:backgroundMark x1="49495" y1="62099" x2="49495" y2="62099"/>
                        <a14:backgroundMark x1="48889" y1="74090" x2="48889" y2="74090"/>
                        <a14:backgroundMark x1="43838" y1="58244" x2="43838" y2="58244"/>
                        <a14:backgroundMark x1="43838" y1="62099" x2="43838" y2="62099"/>
                        <a14:backgroundMark x1="45859" y1="55675" x2="45859" y2="55675"/>
                        <a14:backgroundMark x1="45859" y1="70236" x2="45859" y2="70236"/>
                        <a14:backgroundMark x1="45051" y1="68737" x2="45051" y2="68737"/>
                        <a14:backgroundMark x1="40000" y1="68737" x2="40000" y2="68737"/>
                        <a14:backgroundMark x1="33535" y1="76231" x2="33535" y2="76231"/>
                        <a14:backgroundMark x1="33535" y1="74518" x2="33535" y2="74518"/>
                        <a14:backgroundMark x1="52929" y1="76445" x2="52929" y2="76445"/>
                        <a14:backgroundMark x1="40000" y1="94004" x2="40000" y2="94004"/>
                        <a14:backgroundMark x1="74747" y1="67024" x2="74747" y2="67024"/>
                        <a14:backgroundMark x1="77576" y1="67452" x2="77576" y2="67452"/>
                        <a14:backgroundMark x1="71919" y1="65953" x2="71919" y2="65953"/>
                        <a14:backgroundMark x1="60808" y1="48394" x2="60808" y2="48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1" y="2411760"/>
            <a:ext cx="6270657" cy="591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411" y1="19565" x2="12411" y2="19565"/>
                        <a14:foregroundMark x1="19332" y1="28261" x2="19332" y2="28261"/>
                        <a14:foregroundMark x1="24821" y1="30435" x2="24821" y2="30435"/>
                        <a14:foregroundMark x1="28640" y1="30435" x2="28640" y2="30435"/>
                        <a14:foregroundMark x1="31265" y1="30435" x2="31265" y2="30435"/>
                        <a14:foregroundMark x1="41766" y1="19565" x2="41766" y2="19565"/>
                        <a14:foregroundMark x1="39141" y1="15217" x2="39141" y2="15217"/>
                        <a14:foregroundMark x1="46062" y1="21739" x2="46062" y2="21739"/>
                        <a14:foregroundMark x1="50358" y1="21739" x2="50358" y2="21739"/>
                        <a14:foregroundMark x1="50358" y1="34783" x2="50358" y2="34783"/>
                        <a14:foregroundMark x1="50358" y1="34783" x2="50358" y2="34783"/>
                        <a14:foregroundMark x1="27685" y1="52174" x2="27685" y2="52174"/>
                        <a14:foregroundMark x1="24821" y1="56522" x2="24821" y2="56522"/>
                        <a14:foregroundMark x1="17422" y1="67391" x2="17422" y2="67391"/>
                        <a14:foregroundMark x1="13842" y1="67391" x2="13842" y2="67391"/>
                        <a14:foregroundMark x1="13842" y1="67391" x2="13842" y2="67391"/>
                        <a14:foregroundMark x1="7160" y1="39130" x2="7160" y2="39130"/>
                        <a14:foregroundMark x1="7160" y1="39130" x2="7160" y2="39130"/>
                        <a14:foregroundMark x1="5251" y1="30435" x2="5251" y2="30435"/>
                        <a14:foregroundMark x1="1432" y1="17391" x2="1432" y2="17391"/>
                        <a14:foregroundMark x1="2864" y1="17391" x2="2864" y2="17391"/>
                        <a14:foregroundMark x1="10740" y1="28261" x2="10740" y2="28261"/>
                        <a14:foregroundMark x1="13604" y1="52174" x2="13604" y2="52174"/>
                        <a14:foregroundMark x1="11217" y1="56522" x2="11217" y2="56522"/>
                        <a14:foregroundMark x1="10263" y1="63043" x2="10263" y2="63043"/>
                        <a14:foregroundMark x1="6444" y1="63043" x2="6444" y2="63043"/>
                        <a14:foregroundMark x1="10979" y1="63043" x2="10979" y2="63043"/>
                        <a14:foregroundMark x1="14320" y1="60870" x2="14320" y2="60870"/>
                        <a14:foregroundMark x1="21241" y1="58696" x2="21241" y2="58696"/>
                        <a14:foregroundMark x1="19570" y1="58696" x2="19570" y2="58696"/>
                        <a14:foregroundMark x1="16706" y1="43478" x2="16706" y2="43478"/>
                        <a14:foregroundMark x1="15752" y1="41304" x2="15752" y2="41304"/>
                        <a14:foregroundMark x1="21002" y1="78261" x2="21002" y2="78261"/>
                        <a14:foregroundMark x1="24105" y1="73913" x2="24105" y2="73913"/>
                        <a14:foregroundMark x1="24105" y1="69565" x2="24105" y2="69565"/>
                        <a14:foregroundMark x1="22196" y1="47826" x2="22196" y2="47826"/>
                        <a14:foregroundMark x1="22196" y1="28261" x2="22196" y2="28261"/>
                        <a14:foregroundMark x1="22196" y1="17391" x2="22196" y2="17391"/>
                        <a14:foregroundMark x1="28878" y1="76087" x2="28878" y2="76087"/>
                        <a14:foregroundMark x1="28878" y1="67391" x2="28878" y2="67391"/>
                        <a14:foregroundMark x1="30310" y1="30435" x2="30310" y2="30435"/>
                        <a14:foregroundMark x1="31026" y1="50000" x2="31026" y2="50000"/>
                        <a14:foregroundMark x1="29833" y1="21739" x2="29833" y2="21739"/>
                        <a14:foregroundMark x1="28640" y1="6522" x2="28640" y2="6522"/>
                        <a14:foregroundMark x1="20286" y1="6522" x2="20286" y2="6522"/>
                        <a14:foregroundMark x1="6921" y1="8696" x2="6921" y2="8696"/>
                        <a14:foregroundMark x1="39141" y1="21739" x2="39141" y2="21739"/>
                        <a14:foregroundMark x1="36516" y1="21739" x2="36516" y2="21739"/>
                        <a14:foregroundMark x1="34368" y1="17391" x2="34368" y2="17391"/>
                        <a14:foregroundMark x1="44630" y1="19565" x2="44630" y2="19565"/>
                        <a14:foregroundMark x1="43675" y1="28261" x2="43675" y2="28261"/>
                        <a14:foregroundMark x1="49165" y1="26087" x2="49165" y2="26087"/>
                        <a14:foregroundMark x1="42959" y1="15217" x2="42959" y2="15217"/>
                        <a14:foregroundMark x1="56563" y1="26087" x2="56563" y2="26087"/>
                        <a14:foregroundMark x1="53461" y1="36957" x2="53461" y2="36957"/>
                        <a14:foregroundMark x1="53461" y1="36957" x2="53461" y2="36957"/>
                        <a14:foregroundMark x1="57279" y1="28261" x2="57279" y2="28261"/>
                        <a14:foregroundMark x1="57757" y1="28261" x2="57757" y2="28261"/>
                        <a14:foregroundMark x1="59189" y1="28261" x2="59189" y2="28261"/>
                        <a14:foregroundMark x1="65394" y1="28261" x2="65394" y2="28261"/>
                        <a14:foregroundMark x1="65394" y1="28261" x2="65394" y2="28261"/>
                        <a14:foregroundMark x1="73986" y1="17391" x2="73986" y2="17391"/>
                        <a14:foregroundMark x1="73986" y1="17391" x2="73986" y2="17391"/>
                        <a14:foregroundMark x1="73508" y1="17391" x2="72792" y2="17391"/>
                        <a14:foregroundMark x1="69690" y1="21739" x2="69690" y2="21739"/>
                        <a14:foregroundMark x1="68019" y1="21739" x2="68019" y2="21739"/>
                        <a14:foregroundMark x1="64916" y1="41304" x2="64916" y2="41304"/>
                        <a14:foregroundMark x1="54415" y1="19565" x2="54415" y2="19565"/>
                        <a14:foregroundMark x1="82578" y1="32609" x2="82578" y2="32609"/>
                        <a14:foregroundMark x1="81146" y1="28261" x2="81146" y2="28261"/>
                        <a14:foregroundMark x1="77327" y1="28261" x2="77327" y2="28261"/>
                        <a14:foregroundMark x1="77327" y1="21739" x2="77327" y2="21739"/>
                        <a14:foregroundMark x1="76372" y1="13043" x2="76372" y2="13043"/>
                        <a14:foregroundMark x1="79475" y1="13043" x2="79475" y2="13043"/>
                        <a14:foregroundMark x1="84248" y1="13043" x2="84248" y2="13043"/>
                        <a14:foregroundMark x1="84248" y1="13043" x2="84248" y2="13043"/>
                        <a14:foregroundMark x1="89499" y1="32609" x2="89499" y2="32609"/>
                        <a14:foregroundMark x1="89737" y1="21739" x2="89737" y2="21739"/>
                        <a14:foregroundMark x1="92363" y1="17391" x2="92363" y2="17391"/>
                        <a14:foregroundMark x1="95704" y1="17391" x2="95704" y2="17391"/>
                        <a14:foregroundMark x1="95704" y1="17391" x2="95704" y2="17391"/>
                        <a14:foregroundMark x1="97375" y1="17391" x2="97375" y2="17391"/>
                        <a14:foregroundMark x1="92601" y1="21739" x2="92601" y2="21739"/>
                        <a14:foregroundMark x1="79475" y1="52174" x2="79475" y2="52174"/>
                        <a14:foregroundMark x1="87589" y1="73913" x2="87589" y2="73913"/>
                        <a14:foregroundMark x1="86396" y1="58696" x2="86396" y2="58696"/>
                        <a14:foregroundMark x1="98807" y1="67391" x2="98807" y2="67391"/>
                        <a14:backgroundMark x1="36038" y1="65217" x2="36038" y2="65217"/>
                        <a14:backgroundMark x1="51790" y1="73913" x2="51790" y2="73913"/>
                        <a14:backgroundMark x1="59189" y1="80435" x2="59189" y2="80435"/>
                        <a14:backgroundMark x1="63007" y1="80435" x2="63007" y2="80435"/>
                        <a14:backgroundMark x1="75895" y1="80435" x2="75895" y2="80435"/>
                        <a14:backgroundMark x1="69928" y1="80435" x2="69928" y2="80435"/>
                        <a14:backgroundMark x1="66826" y1="76087" x2="66826" y2="76087"/>
                        <a14:backgroundMark x1="73270" y1="65217" x2="73270" y2="65217"/>
                        <a14:backgroundMark x1="83055" y1="76087" x2="83055" y2="76087"/>
                        <a14:backgroundMark x1="88544" y1="50000" x2="88544" y2="50000"/>
                        <a14:backgroundMark x1="92124" y1="67391" x2="92124" y2="67391"/>
                        <a14:backgroundMark x1="85442" y1="89130" x2="85442" y2="89130"/>
                        <a14:backgroundMark x1="85203" y1="56522" x2="85203" y2="56522"/>
                        <a14:backgroundMark x1="82100" y1="56522" x2="82100" y2="56522"/>
                        <a14:backgroundMark x1="74463" y1="82609" x2="73508" y2="82609"/>
                        <a14:backgroundMark x1="72792" y1="82609" x2="72792" y2="82609"/>
                        <a14:backgroundMark x1="57041" y1="82609" x2="57041" y2="82609"/>
                        <a14:backgroundMark x1="57041" y1="82609" x2="57041" y2="82609"/>
                        <a14:backgroundMark x1="48926" y1="82609" x2="48926" y2="82609"/>
                        <a14:backgroundMark x1="48926" y1="82609" x2="48926" y2="82609"/>
                        <a14:backgroundMark x1="46062" y1="65217" x2="46062" y2="65217"/>
                        <a14:backgroundMark x1="46062" y1="65217" x2="46062" y2="65217"/>
                        <a14:backgroundMark x1="42721" y1="84783" x2="42721" y2="84783"/>
                        <a14:backgroundMark x1="42721" y1="84783" x2="42721" y2="84783"/>
                        <a14:backgroundMark x1="39618" y1="63043" x2="39618" y2="63043"/>
                        <a14:backgroundMark x1="39618" y1="63043" x2="39618" y2="63043"/>
                        <a14:backgroundMark x1="6205" y1="86957" x2="6205" y2="86957"/>
                        <a14:backgroundMark x1="6205" y1="86957" x2="6205" y2="86957"/>
                        <a14:backgroundMark x1="19809" y1="91304" x2="19809" y2="91304"/>
                        <a14:backgroundMark x1="35084" y1="91304" x2="35084" y2="91304"/>
                        <a14:backgroundMark x1="93556" y1="58696" x2="93556" y2="58696"/>
                        <a14:backgroundMark x1="5967" y1="45652" x2="5967" y2="4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45285" cy="70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riângulo isósceles 4"/>
          <p:cNvSpPr/>
          <p:nvPr/>
        </p:nvSpPr>
        <p:spPr>
          <a:xfrm rot="20637122" flipH="1" flipV="1">
            <a:off x="5136036" y="2122066"/>
            <a:ext cx="1597565" cy="3311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580701" y="669653"/>
            <a:ext cx="3183884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Cuidando dos Animais</a:t>
            </a:r>
            <a:endParaRPr lang="pt-BR" sz="2600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8640" y="1162097"/>
            <a:ext cx="5772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omic Sans MS" pitchFamily="66" charset="0"/>
                <a:cs typeface="Arial" pitchFamily="34" charset="0"/>
              </a:rPr>
              <a:t>É muito importante  levar  os animais de estimação regularmente ao veterinário. Juliana quer castrar sua cachorrinha Luna, ajude ela a leva-la no Veterinário.</a:t>
            </a:r>
            <a:endParaRPr lang="pt-BR" sz="1600" b="1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705" l="295" r="961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95" y="2252311"/>
            <a:ext cx="2450543" cy="240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937" l="9677" r="89919">
                        <a14:foregroundMark x1="49597" y1="31447" x2="49597" y2="31447"/>
                        <a14:foregroundMark x1="48790" y1="38365" x2="48790" y2="38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6573751"/>
            <a:ext cx="3392006" cy="21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1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xograma: Documento 3"/>
          <p:cNvSpPr/>
          <p:nvPr/>
        </p:nvSpPr>
        <p:spPr>
          <a:xfrm>
            <a:off x="0" y="732312"/>
            <a:ext cx="6309320" cy="2759568"/>
          </a:xfrm>
          <a:prstGeom prst="flowChartDocument">
            <a:avLst/>
          </a:prstGeom>
          <a:solidFill>
            <a:srgbClr val="AD03A1"/>
          </a:solidFill>
          <a:ln>
            <a:solidFill>
              <a:srgbClr val="F204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97"/>
            <a:ext cx="6309320" cy="73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73" l="0" r="100000">
                        <a14:foregroundMark x1="56538" y1="12500" x2="56538" y2="12500"/>
                        <a14:foregroundMark x1="51923" y1="59091" x2="51923" y2="59091"/>
                        <a14:foregroundMark x1="58846" y1="54545" x2="58846" y2="54545"/>
                        <a14:foregroundMark x1="67308" y1="54545" x2="67308" y2="54545"/>
                        <a14:foregroundMark x1="66538" y1="39773" x2="66538" y2="39773"/>
                        <a14:foregroundMark x1="77308" y1="64773" x2="77308" y2="64773"/>
                        <a14:foregroundMark x1="93462" y1="61364" x2="93462" y2="61364"/>
                        <a14:foregroundMark x1="5385" y1="9091" x2="5385" y2="9091"/>
                        <a14:foregroundMark x1="18462" y1="13636" x2="18462" y2="13636"/>
                        <a14:foregroundMark x1="28846" y1="69318" x2="28846" y2="69318"/>
                        <a14:foregroundMark x1="31538" y1="30682" x2="31538" y2="30682"/>
                        <a14:foregroundMark x1="23077" y1="76136" x2="23077" y2="76136"/>
                        <a14:foregroundMark x1="11923" y1="69318" x2="11923" y2="69318"/>
                        <a14:foregroundMark x1="3077" y1="67045" x2="3077" y2="67045"/>
                        <a14:backgroundMark x1="25000" y1="40909" x2="25000" y2="40909"/>
                        <a14:backgroundMark x1="12692" y1="38636" x2="12692" y2="3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9" y="1530240"/>
            <a:ext cx="4226742" cy="143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8640" y="97160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omic Sans MS" pitchFamily="66" charset="0"/>
              </a:rPr>
              <a:t>Você sabe o que é </a:t>
            </a:r>
            <a:endParaRPr lang="pt-BR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622" l="0" r="98802">
                        <a14:foregroundMark x1="25150" y1="21959" x2="25150" y2="21959"/>
                        <a14:foregroundMark x1="43114" y1="88176" x2="43114" y2="88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08" y="573019"/>
            <a:ext cx="1368152" cy="242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88640" y="3707904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</a:t>
            </a:r>
            <a:r>
              <a:rPr lang="pt-BR" sz="2000" dirty="0" smtClean="0">
                <a:latin typeface="Comic Sans MS" pitchFamily="66" charset="0"/>
              </a:rPr>
              <a:t>Guarda significa que temos deveres e obrigações com os animais, ou seja, somos responsáveis pela saúde e bem-estar de quem está sob nossa guarda. Além disso maltratar um animal é crime.</a:t>
            </a:r>
            <a:endParaRPr lang="pt-BR" sz="2000" dirty="0">
              <a:latin typeface="Comic Sans MS" pitchFamily="66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2542" y1="73377" x2="62542" y2="73377"/>
                        <a14:foregroundMark x1="83612" y1="72727" x2="83612" y2="72727"/>
                        <a14:foregroundMark x1="75920" y1="50000" x2="75920" y2="50000"/>
                        <a14:foregroundMark x1="52174" y1="48052" x2="52174" y2="48052"/>
                        <a14:foregroundMark x1="46154" y1="48052" x2="46154" y2="48052"/>
                        <a14:foregroundMark x1="7692" y1="50649" x2="7692" y2="50649"/>
                        <a14:foregroundMark x1="3344" y1="17532" x2="3344" y2="17532"/>
                        <a14:foregroundMark x1="42809" y1="16883" x2="42809" y2="16883"/>
                        <a14:foregroundMark x1="58863" y1="13636" x2="58863" y2="13636"/>
                        <a14:foregroundMark x1="75920" y1="11039" x2="75920" y2="11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9" y="5652120"/>
            <a:ext cx="2955987" cy="152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73194" y="7389643"/>
            <a:ext cx="6036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Comic Sans MS" pitchFamily="66" charset="0"/>
              </a:rPr>
              <a:t>Você sabia que um animal de estimação (cão ou gato) vive em média de 10 a 15 anos ? </a:t>
            </a:r>
          </a:p>
          <a:p>
            <a:pPr algn="just"/>
            <a:r>
              <a:rPr lang="pt-BR" sz="2000" dirty="0" smtClean="0">
                <a:latin typeface="Comic Sans MS" pitchFamily="66" charset="0"/>
              </a:rPr>
              <a:t>Você deve estar preparado para cuidar dele por toda sua vida. </a:t>
            </a:r>
            <a:endParaRPr lang="pt-BR" sz="2000" dirty="0">
              <a:latin typeface="Comic Sans MS" pitchFamily="66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794" r="100000">
                        <a14:foregroundMark x1="39910" y1="70000" x2="39910" y2="70000"/>
                        <a14:foregroundMark x1="26906" y1="69500" x2="26906" y2="69500"/>
                        <a14:foregroundMark x1="21973" y1="68500" x2="21973" y2="68500"/>
                        <a14:foregroundMark x1="48430" y1="77500" x2="4843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14" y="5004048"/>
            <a:ext cx="2659939" cy="238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7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Personalizada 7">
      <a:dk1>
        <a:srgbClr val="2F2B20"/>
      </a:dk1>
      <a:lt1>
        <a:srgbClr val="FFFFFF"/>
      </a:lt1>
      <a:dk2>
        <a:srgbClr val="00B050"/>
      </a:dk2>
      <a:lt2>
        <a:srgbClr val="DFDCB7"/>
      </a:lt2>
      <a:accent1>
        <a:srgbClr val="FFC000"/>
      </a:accent1>
      <a:accent2>
        <a:srgbClr val="92D050"/>
      </a:accent2>
      <a:accent3>
        <a:srgbClr val="FFC000"/>
      </a:accent3>
      <a:accent4>
        <a:srgbClr val="FFFF00"/>
      </a:accent4>
      <a:accent5>
        <a:srgbClr val="FFFFFF"/>
      </a:accent5>
      <a:accent6>
        <a:srgbClr val="FFFFFF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8159</TotalTime>
  <Words>1403</Words>
  <Application>Microsoft Office PowerPoint</Application>
  <PresentationFormat>Apresentação na tela (4:3)</PresentationFormat>
  <Paragraphs>153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Adjacência</vt:lpstr>
      <vt:lpstr>  Prefeitura municipal de Ipiranga-PR Secretaria de Agropecuária e  Secretaria de Educação GESTAO 2017-2020 </vt:lpstr>
      <vt:lpstr>Apresentação do PowerPoint</vt:lpstr>
      <vt:lpstr>O QUE FALA A LEI MUNICIPAL DE IPIRANGA CONTRA ABANDONO E MAUS TRATOS DOS ANIMAIS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118</cp:revision>
  <cp:lastPrinted>2018-05-10T11:57:58Z</cp:lastPrinted>
  <dcterms:created xsi:type="dcterms:W3CDTF">2018-05-09T02:39:36Z</dcterms:created>
  <dcterms:modified xsi:type="dcterms:W3CDTF">2018-08-22T16:03:04Z</dcterms:modified>
</cp:coreProperties>
</file>